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62" r:id="rId3"/>
    <p:sldId id="257" r:id="rId4"/>
    <p:sldId id="258" r:id="rId5"/>
    <p:sldId id="259" r:id="rId6"/>
    <p:sldId id="260" r:id="rId7"/>
    <p:sldId id="261" r:id="rId8"/>
    <p:sldId id="266" r:id="rId9"/>
    <p:sldId id="263" r:id="rId10"/>
    <p:sldId id="264" r:id="rId11"/>
    <p:sldId id="271" r:id="rId12"/>
    <p:sldId id="272" r:id="rId13"/>
    <p:sldId id="269" r:id="rId14"/>
    <p:sldId id="270" r:id="rId15"/>
    <p:sldId id="273" r:id="rId16"/>
  </p:sldIdLst>
  <p:sldSz cx="14630400" cy="8229600"/>
  <p:notesSz cx="8229600" cy="14630400"/>
  <p:embeddedFontLst>
    <p:embeddedFont>
      <p:font typeface="Fraunces" charset="0"/>
      <p:regular r:id="rId18"/>
    </p:embeddedFont>
    <p:embeddedFont>
      <p:font typeface="Calibri" pitchFamily="34" charset="0"/>
      <p:regular r:id="rId19"/>
      <p:bold r:id="rId20"/>
      <p:italic r:id="rId21"/>
      <p:boldItalic r:id="rId22"/>
    </p:embeddedFont>
    <p:embeddedFont>
      <p:font typeface="Epilogue" charset="0"/>
      <p:regular r:id="rId23"/>
    </p:embeddedFont>
    <p:embeddedFont>
      <p:font typeface="Roboto"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45" autoAdjust="0"/>
    <p:restoredTop sz="94610"/>
  </p:normalViewPr>
  <p:slideViewPr>
    <p:cSldViewPr snapToGrid="0" snapToObjects="1">
      <p:cViewPr>
        <p:scale>
          <a:sx n="80" d="100"/>
          <a:sy n="80" d="100"/>
        </p:scale>
        <p:origin x="-384" y="-62"/>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sunitham.btech23@rvu.edu.i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vikas.btech23@rvu.edu.in" TargetMode="External"/><Relationship Id="rId5" Type="http://schemas.openxmlformats.org/officeDocument/2006/relationships/hyperlink" Target="mailto:aryama.btech23@rvu.edu.in" TargetMode="External"/><Relationship Id="rId4" Type="http://schemas.openxmlformats.org/officeDocument/2006/relationships/hyperlink" Target="mailto:shwethaks.btech23@rvu.edu.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9" name="Picture 18" descr="rvu.logo.png"/>
          <p:cNvPicPr>
            <a:picLocks noChangeAspect="1"/>
          </p:cNvPicPr>
          <p:nvPr/>
        </p:nvPicPr>
        <p:blipFill>
          <a:blip r:embed="rId3"/>
          <a:stretch>
            <a:fillRect/>
          </a:stretch>
        </p:blipFill>
        <p:spPr>
          <a:xfrm>
            <a:off x="0" y="1"/>
            <a:ext cx="14630399" cy="8122402"/>
          </a:xfrm>
          <a:prstGeom prst="rect">
            <a:avLst/>
          </a:prstGeom>
        </p:spPr>
      </p:pic>
      <p:sp>
        <p:nvSpPr>
          <p:cNvPr id="3" name="Text 0"/>
          <p:cNvSpPr/>
          <p:nvPr/>
        </p:nvSpPr>
        <p:spPr>
          <a:xfrm>
            <a:off x="984290" y="369278"/>
            <a:ext cx="12671001" cy="2924070"/>
          </a:xfrm>
          <a:prstGeom prst="rect">
            <a:avLst/>
          </a:prstGeom>
          <a:noFill/>
          <a:ln/>
        </p:spPr>
        <p:txBody>
          <a:bodyPr wrap="square" lIns="0" tIns="0" rIns="0" bIns="0" rtlCol="0" anchor="t"/>
          <a:lstStyle/>
          <a:p>
            <a:pPr marL="0" indent="0">
              <a:lnSpc>
                <a:spcPts val="7700"/>
              </a:lnSpc>
              <a:buNone/>
            </a:pPr>
            <a:r>
              <a:rPr lang="en-US" sz="6000" dirty="0" smtClean="0">
                <a:solidFill>
                  <a:srgbClr val="FFFFFF"/>
                </a:solidFill>
                <a:latin typeface="Fraunces" pitchFamily="34" charset="0"/>
                <a:ea typeface="Fraunces" pitchFamily="34" charset="-122"/>
                <a:cs typeface="Fraunces" pitchFamily="34" charset="-120"/>
              </a:rPr>
              <a:t>Next-Gen Smart Pendant For Safe Navigation of the visually impaired</a:t>
            </a:r>
            <a:endParaRPr lang="en-US" sz="6000" dirty="0"/>
          </a:p>
        </p:txBody>
      </p:sp>
      <p:sp>
        <p:nvSpPr>
          <p:cNvPr id="13" name="TextBox 12"/>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
        <p:nvSpPr>
          <p:cNvPr id="9" name="TextBox 8"/>
          <p:cNvSpPr txBox="1"/>
          <p:nvPr/>
        </p:nvSpPr>
        <p:spPr>
          <a:xfrm>
            <a:off x="885825" y="6091078"/>
            <a:ext cx="3200401" cy="2031325"/>
          </a:xfrm>
          <a:prstGeom prst="rect">
            <a:avLst/>
          </a:prstGeom>
          <a:noFill/>
        </p:spPr>
        <p:txBody>
          <a:bodyPr wrap="square" rtlCol="0">
            <a:spAutoFit/>
          </a:bodyPr>
          <a:lstStyle/>
          <a:p>
            <a:pPr marL="116205" marR="24130" indent="2540" algn="ctr">
              <a:spcAft>
                <a:spcPts val="0"/>
              </a:spcAft>
            </a:pPr>
            <a:r>
              <a:rPr lang="en-US" dirty="0" err="1" smtClean="0">
                <a:solidFill>
                  <a:schemeClr val="bg1"/>
                </a:solidFill>
                <a:latin typeface="Times New Roman" panose="02020603050405020304" pitchFamily="18" charset="0"/>
                <a:ea typeface="Times New Roman" panose="02020603050405020304" pitchFamily="18" charset="0"/>
              </a:rPr>
              <a:t>Shwetha.K.S</a:t>
            </a:r>
            <a:r>
              <a:rPr lang="en-US" dirty="0" smtClean="0">
                <a:solidFill>
                  <a:schemeClr val="bg1"/>
                </a:solidFill>
                <a:latin typeface="Times New Roman" panose="02020603050405020304" pitchFamily="18" charset="0"/>
                <a:ea typeface="Times New Roman" panose="02020603050405020304" pitchFamily="18" charset="0"/>
              </a:rPr>
              <a:t>.</a:t>
            </a:r>
            <a:endParaRPr lang="en-IN" dirty="0" smtClean="0">
              <a:solidFill>
                <a:schemeClr val="bg1"/>
              </a:solidFill>
              <a:latin typeface="Times New Roman" panose="02020603050405020304" pitchFamily="18" charset="0"/>
              <a:ea typeface="Times New Roman" panose="02020603050405020304" pitchFamily="18" charset="0"/>
            </a:endParaRPr>
          </a:p>
          <a:p>
            <a:pPr marL="116205" marR="24130" indent="2540" algn="ctr">
              <a:spcAft>
                <a:spcPts val="0"/>
              </a:spcAft>
            </a:pPr>
            <a:r>
              <a:rPr lang="en-US" i="1" dirty="0" smtClean="0">
                <a:solidFill>
                  <a:schemeClr val="bg1"/>
                </a:solidFill>
                <a:latin typeface="Times New Roman" panose="02020603050405020304" pitchFamily="18" charset="0"/>
                <a:ea typeface="Times New Roman" panose="02020603050405020304" pitchFamily="18" charset="0"/>
              </a:rPr>
              <a:t>Department of Computer Science &amp; Engineering,</a:t>
            </a:r>
          </a:p>
          <a:p>
            <a:pPr marL="116205" marR="24130" indent="2540" algn="ctr">
              <a:spcAft>
                <a:spcPts val="0"/>
              </a:spcAft>
            </a:pPr>
            <a:r>
              <a:rPr lang="en-US" i="1" dirty="0" smtClean="0">
                <a:solidFill>
                  <a:schemeClr val="bg1"/>
                </a:solidFill>
                <a:latin typeface="Times New Roman" panose="02020603050405020304" pitchFamily="18" charset="0"/>
                <a:ea typeface="Times New Roman" panose="02020603050405020304" pitchFamily="18" charset="0"/>
              </a:rPr>
              <a:t>RV University, </a:t>
            </a:r>
            <a:r>
              <a:rPr lang="en-US" i="1" dirty="0" err="1" smtClean="0">
                <a:solidFill>
                  <a:schemeClr val="bg1"/>
                </a:solidFill>
                <a:latin typeface="Times New Roman" panose="02020603050405020304" pitchFamily="18" charset="0"/>
                <a:ea typeface="Times New Roman" panose="02020603050405020304" pitchFamily="18" charset="0"/>
              </a:rPr>
              <a:t>Bengaluru</a:t>
            </a:r>
            <a:r>
              <a:rPr lang="en-US" i="1" dirty="0" smtClean="0">
                <a:solidFill>
                  <a:schemeClr val="bg1"/>
                </a:solidFill>
                <a:latin typeface="Times New Roman" panose="02020603050405020304" pitchFamily="18" charset="0"/>
                <a:ea typeface="Times New Roman" panose="02020603050405020304" pitchFamily="18" charset="0"/>
              </a:rPr>
              <a:t>,</a:t>
            </a:r>
            <a:endParaRPr lang="en-IN" dirty="0" smtClean="0">
              <a:solidFill>
                <a:schemeClr val="bg1"/>
              </a:solidFill>
              <a:latin typeface="Times New Roman" panose="02020603050405020304" pitchFamily="18" charset="0"/>
              <a:ea typeface="Times New Roman" panose="02020603050405020304" pitchFamily="18" charset="0"/>
            </a:endParaRPr>
          </a:p>
          <a:p>
            <a:pPr marL="116205" marR="24130" indent="2540" algn="ctr">
              <a:spcAft>
                <a:spcPts val="0"/>
              </a:spcAft>
            </a:pPr>
            <a:r>
              <a:rPr lang="en-US" i="1" dirty="0" smtClean="0">
                <a:solidFill>
                  <a:schemeClr val="bg1"/>
                </a:solidFill>
                <a:latin typeface="Times New Roman" panose="02020603050405020304" pitchFamily="18" charset="0"/>
                <a:ea typeface="Times New Roman" panose="02020603050405020304" pitchFamily="18" charset="0"/>
              </a:rPr>
              <a:t>Karnataka, India</a:t>
            </a:r>
            <a:r>
              <a:rPr lang="en-US" dirty="0" smtClean="0">
                <a:solidFill>
                  <a:schemeClr val="bg1"/>
                </a:solidFill>
                <a:latin typeface="Times New Roman" panose="02020603050405020304" pitchFamily="18" charset="0"/>
                <a:ea typeface="Times New Roman" panose="02020603050405020304" pitchFamily="18" charset="0"/>
              </a:rPr>
              <a:t>.</a:t>
            </a:r>
            <a:endParaRPr lang="en-IN" dirty="0" smtClean="0">
              <a:solidFill>
                <a:schemeClr val="bg1"/>
              </a:solidFill>
              <a:latin typeface="Times New Roman" panose="02020603050405020304" pitchFamily="18" charset="0"/>
              <a:ea typeface="Times New Roman" panose="02020603050405020304" pitchFamily="18" charset="0"/>
            </a:endParaRPr>
          </a:p>
          <a:p>
            <a:pPr marL="116205" marR="24130" indent="2540" algn="ctr">
              <a:spcAft>
                <a:spcPts val="0"/>
              </a:spcAft>
            </a:pPr>
            <a:r>
              <a:rPr lang="en-US" u="sng" dirty="0" smtClean="0">
                <a:solidFill>
                  <a:schemeClr val="bg1"/>
                </a:solidFill>
                <a:latin typeface="Times New Roman" panose="02020603050405020304" pitchFamily="18" charset="0"/>
                <a:ea typeface="Times New Roman" panose="02020603050405020304" pitchFamily="18" charset="0"/>
                <a:hlinkClick r:id="rId4"/>
              </a:rPr>
              <a:t>shwethaks.btech23@rvu.edu.in</a:t>
            </a:r>
            <a:endParaRPr lang="en-IN" dirty="0" smtClean="0">
              <a:solidFill>
                <a:schemeClr val="bg1"/>
              </a:solidFill>
              <a:latin typeface="Times New Roman" panose="02020603050405020304" pitchFamily="18" charset="0"/>
              <a:ea typeface="Times New Roman" panose="02020603050405020304" pitchFamily="18" charset="0"/>
            </a:endParaRPr>
          </a:p>
          <a:p>
            <a:endParaRPr lang="en-US" dirty="0"/>
          </a:p>
        </p:txBody>
      </p:sp>
      <p:sp>
        <p:nvSpPr>
          <p:cNvPr id="14" name="TextBox 13"/>
          <p:cNvSpPr txBox="1"/>
          <p:nvPr/>
        </p:nvSpPr>
        <p:spPr>
          <a:xfrm>
            <a:off x="6696075" y="6091078"/>
            <a:ext cx="3152775" cy="1754326"/>
          </a:xfrm>
          <a:prstGeom prst="rect">
            <a:avLst/>
          </a:prstGeom>
          <a:noFill/>
        </p:spPr>
        <p:txBody>
          <a:bodyPr wrap="square" rtlCol="0">
            <a:spAutoFit/>
          </a:bodyPr>
          <a:lstStyle/>
          <a:p>
            <a:pPr marR="24130" indent="1905" algn="ctr"/>
            <a:r>
              <a:rPr lang="en-US" dirty="0" err="1" smtClean="0">
                <a:solidFill>
                  <a:schemeClr val="bg1"/>
                </a:solidFill>
                <a:latin typeface="Times New Roman" panose="02020603050405020304" pitchFamily="18" charset="0"/>
                <a:ea typeface="Times New Roman" panose="02020603050405020304" pitchFamily="18" charset="0"/>
              </a:rPr>
              <a:t>Arya.M.A</a:t>
            </a:r>
            <a:endParaRPr lang="en-IN" dirty="0" smtClean="0">
              <a:solidFill>
                <a:schemeClr val="bg1"/>
              </a:solidFill>
              <a:latin typeface="Times New Roman" panose="02020603050405020304" pitchFamily="18" charset="0"/>
              <a:ea typeface="Times New Roman" panose="02020603050405020304" pitchFamily="18" charset="0"/>
            </a:endParaRPr>
          </a:p>
          <a:p>
            <a:pPr marL="116205" marR="118110" indent="2540" algn="ctr">
              <a:spcAft>
                <a:spcPts val="0"/>
              </a:spcAft>
            </a:pPr>
            <a:r>
              <a:rPr lang="en-US" i="1" dirty="0" smtClean="0">
                <a:solidFill>
                  <a:schemeClr val="bg1"/>
                </a:solidFill>
                <a:latin typeface="Times New Roman" panose="02020603050405020304" pitchFamily="18" charset="0"/>
                <a:ea typeface="Times New Roman" panose="02020603050405020304" pitchFamily="18" charset="0"/>
              </a:rPr>
              <a:t>Department of Computer Science &amp; Engineering,</a:t>
            </a:r>
          </a:p>
          <a:p>
            <a:pPr marL="116205" marR="118110" indent="2540" algn="ctr">
              <a:spcAft>
                <a:spcPts val="0"/>
              </a:spcAft>
            </a:pPr>
            <a:r>
              <a:rPr lang="en-US" i="1" dirty="0" smtClean="0">
                <a:solidFill>
                  <a:schemeClr val="bg1"/>
                </a:solidFill>
                <a:latin typeface="Times New Roman" panose="02020603050405020304" pitchFamily="18" charset="0"/>
                <a:ea typeface="Times New Roman" panose="02020603050405020304" pitchFamily="18" charset="0"/>
              </a:rPr>
              <a:t>RV University, </a:t>
            </a:r>
            <a:r>
              <a:rPr lang="en-US" i="1" dirty="0" err="1" smtClean="0">
                <a:solidFill>
                  <a:schemeClr val="bg1"/>
                </a:solidFill>
                <a:latin typeface="Times New Roman" panose="02020603050405020304" pitchFamily="18" charset="0"/>
                <a:ea typeface="Times New Roman" panose="02020603050405020304" pitchFamily="18" charset="0"/>
              </a:rPr>
              <a:t>Bengaluru</a:t>
            </a:r>
            <a:r>
              <a:rPr lang="en-US" i="1" dirty="0" smtClean="0">
                <a:solidFill>
                  <a:schemeClr val="bg1"/>
                </a:solidFill>
                <a:latin typeface="Times New Roman" panose="02020603050405020304" pitchFamily="18" charset="0"/>
                <a:ea typeface="Times New Roman" panose="02020603050405020304" pitchFamily="18" charset="0"/>
              </a:rPr>
              <a:t>,</a:t>
            </a:r>
            <a:endParaRPr lang="en-IN" dirty="0" smtClean="0">
              <a:solidFill>
                <a:schemeClr val="bg1"/>
              </a:solidFill>
              <a:latin typeface="Times New Roman" panose="02020603050405020304" pitchFamily="18" charset="0"/>
              <a:ea typeface="Times New Roman" panose="02020603050405020304" pitchFamily="18" charset="0"/>
            </a:endParaRPr>
          </a:p>
          <a:p>
            <a:pPr marL="116205" marR="118110" indent="2540" algn="ctr">
              <a:spcAft>
                <a:spcPts val="0"/>
              </a:spcAft>
            </a:pPr>
            <a:r>
              <a:rPr lang="en-US" i="1" spc="5" dirty="0" smtClean="0">
                <a:solidFill>
                  <a:schemeClr val="bg1"/>
                </a:solidFill>
                <a:latin typeface="Times New Roman" panose="02020603050405020304" pitchFamily="18" charset="0"/>
                <a:ea typeface="Times New Roman" panose="02020603050405020304" pitchFamily="18" charset="0"/>
              </a:rPr>
              <a:t>Karnataka, India.</a:t>
            </a:r>
            <a:endParaRPr lang="en-IN" dirty="0" smtClean="0">
              <a:solidFill>
                <a:schemeClr val="bg1"/>
              </a:solidFill>
              <a:latin typeface="Times New Roman" panose="02020603050405020304" pitchFamily="18" charset="0"/>
              <a:ea typeface="Times New Roman" panose="02020603050405020304" pitchFamily="18" charset="0"/>
            </a:endParaRPr>
          </a:p>
          <a:p>
            <a:pPr marL="116205" marR="118110" indent="2540" algn="ctr">
              <a:spcAft>
                <a:spcPts val="0"/>
              </a:spcAft>
            </a:pPr>
            <a:r>
              <a:rPr lang="en-US" u="sng" spc="5" dirty="0" smtClean="0">
                <a:solidFill>
                  <a:schemeClr val="bg1"/>
                </a:solidFill>
                <a:latin typeface="Times New Roman" panose="02020603050405020304" pitchFamily="18" charset="0"/>
                <a:ea typeface="Times New Roman" panose="02020603050405020304" pitchFamily="18" charset="0"/>
                <a:hlinkClick r:id="rId5"/>
              </a:rPr>
              <a:t>aryama.btech23@rvu.edu.in</a:t>
            </a:r>
            <a:endParaRPr lang="en-US" dirty="0"/>
          </a:p>
        </p:txBody>
      </p:sp>
      <p:sp>
        <p:nvSpPr>
          <p:cNvPr id="15" name="TextBox 14"/>
          <p:cNvSpPr txBox="1"/>
          <p:nvPr/>
        </p:nvSpPr>
        <p:spPr>
          <a:xfrm>
            <a:off x="3905250" y="6091078"/>
            <a:ext cx="3114675" cy="1754326"/>
          </a:xfrm>
          <a:prstGeom prst="rect">
            <a:avLst/>
          </a:prstGeom>
          <a:noFill/>
        </p:spPr>
        <p:txBody>
          <a:bodyPr wrap="square" rtlCol="0">
            <a:spAutoFit/>
          </a:bodyPr>
          <a:lstStyle/>
          <a:p>
            <a:pPr marL="116205" marR="24130" indent="2540" algn="ctr">
              <a:spcAft>
                <a:spcPts val="0"/>
              </a:spcAft>
            </a:pPr>
            <a:r>
              <a:rPr lang="en-US" dirty="0" err="1" smtClean="0">
                <a:solidFill>
                  <a:schemeClr val="bg1"/>
                </a:solidFill>
                <a:latin typeface="Times New Roman" panose="02020603050405020304" pitchFamily="18" charset="0"/>
                <a:ea typeface="Times New Roman" panose="02020603050405020304" pitchFamily="18" charset="0"/>
              </a:rPr>
              <a:t>Vikas</a:t>
            </a:r>
            <a:r>
              <a:rPr lang="en-US" dirty="0" smtClean="0">
                <a:solidFill>
                  <a:schemeClr val="bg1"/>
                </a:solidFill>
                <a:latin typeface="Times New Roman" panose="02020603050405020304" pitchFamily="18" charset="0"/>
                <a:ea typeface="Times New Roman" panose="02020603050405020304" pitchFamily="18" charset="0"/>
              </a:rPr>
              <a:t> </a:t>
            </a:r>
            <a:endParaRPr lang="en-IN" dirty="0" smtClean="0">
              <a:solidFill>
                <a:schemeClr val="bg1"/>
              </a:solidFill>
              <a:latin typeface="Times New Roman" panose="02020603050405020304" pitchFamily="18" charset="0"/>
              <a:ea typeface="Times New Roman" panose="02020603050405020304" pitchFamily="18" charset="0"/>
            </a:endParaRPr>
          </a:p>
          <a:p>
            <a:pPr marR="24130" indent="1905" algn="ctr"/>
            <a:r>
              <a:rPr lang="en-US" i="1" dirty="0" smtClean="0">
                <a:solidFill>
                  <a:schemeClr val="bg1"/>
                </a:solidFill>
                <a:latin typeface="Times New Roman" panose="02020603050405020304" pitchFamily="18" charset="0"/>
                <a:ea typeface="Times New Roman" panose="02020603050405020304" pitchFamily="18" charset="0"/>
              </a:rPr>
              <a:t>Department of Computer Science &amp; Engineering,</a:t>
            </a:r>
          </a:p>
          <a:p>
            <a:pPr marR="24130" indent="1905" algn="ctr"/>
            <a:r>
              <a:rPr lang="en-US" i="1" dirty="0" smtClean="0">
                <a:solidFill>
                  <a:schemeClr val="bg1"/>
                </a:solidFill>
                <a:latin typeface="Times New Roman" panose="02020603050405020304" pitchFamily="18" charset="0"/>
                <a:ea typeface="Times New Roman" panose="02020603050405020304" pitchFamily="18" charset="0"/>
              </a:rPr>
              <a:t>RV University, </a:t>
            </a:r>
            <a:r>
              <a:rPr lang="en-US" i="1" dirty="0" err="1" smtClean="0">
                <a:solidFill>
                  <a:schemeClr val="bg1"/>
                </a:solidFill>
                <a:latin typeface="Times New Roman" panose="02020603050405020304" pitchFamily="18" charset="0"/>
                <a:ea typeface="Times New Roman" panose="02020603050405020304" pitchFamily="18" charset="0"/>
              </a:rPr>
              <a:t>Bengaluru</a:t>
            </a:r>
            <a:r>
              <a:rPr lang="en-US" i="1" dirty="0" smtClean="0">
                <a:solidFill>
                  <a:schemeClr val="bg1"/>
                </a:solidFill>
                <a:latin typeface="Times New Roman" panose="02020603050405020304" pitchFamily="18" charset="0"/>
                <a:ea typeface="Times New Roman" panose="02020603050405020304" pitchFamily="18" charset="0"/>
              </a:rPr>
              <a:t>,</a:t>
            </a:r>
            <a:endParaRPr lang="en-IN" dirty="0" smtClean="0">
              <a:solidFill>
                <a:schemeClr val="bg1"/>
              </a:solidFill>
              <a:latin typeface="Times New Roman" panose="02020603050405020304" pitchFamily="18" charset="0"/>
              <a:ea typeface="Times New Roman" panose="02020603050405020304" pitchFamily="18" charset="0"/>
            </a:endParaRPr>
          </a:p>
          <a:p>
            <a:pPr marR="24130" indent="1905" algn="ctr"/>
            <a:r>
              <a:rPr lang="en-US" i="1" spc="5" dirty="0" smtClean="0">
                <a:solidFill>
                  <a:schemeClr val="bg1"/>
                </a:solidFill>
                <a:latin typeface="Times New Roman" panose="02020603050405020304" pitchFamily="18" charset="0"/>
                <a:ea typeface="Times New Roman" panose="02020603050405020304" pitchFamily="18" charset="0"/>
              </a:rPr>
              <a:t>Karnataka, India.</a:t>
            </a:r>
            <a:endParaRPr lang="en-IN" dirty="0" smtClean="0">
              <a:solidFill>
                <a:schemeClr val="bg1"/>
              </a:solidFill>
              <a:latin typeface="Times New Roman" panose="02020603050405020304" pitchFamily="18" charset="0"/>
              <a:ea typeface="Times New Roman" panose="02020603050405020304" pitchFamily="18" charset="0"/>
            </a:endParaRPr>
          </a:p>
          <a:p>
            <a:pPr marR="24130" indent="1905" algn="ctr"/>
            <a:r>
              <a:rPr lang="en-US" u="sng" spc="5" dirty="0" smtClean="0">
                <a:solidFill>
                  <a:schemeClr val="bg1"/>
                </a:solidFill>
                <a:latin typeface="Times New Roman" panose="02020603050405020304" pitchFamily="18" charset="0"/>
                <a:ea typeface="Times New Roman" panose="02020603050405020304" pitchFamily="18" charset="0"/>
                <a:hlinkClick r:id="rId6"/>
              </a:rPr>
              <a:t>vikas.btech23@rvu.edu.in</a:t>
            </a:r>
            <a:endParaRPr lang="en-US" dirty="0"/>
          </a:p>
        </p:txBody>
      </p:sp>
      <p:sp>
        <p:nvSpPr>
          <p:cNvPr id="16" name="TextBox 15"/>
          <p:cNvSpPr txBox="1"/>
          <p:nvPr/>
        </p:nvSpPr>
        <p:spPr>
          <a:xfrm>
            <a:off x="9591674" y="6063277"/>
            <a:ext cx="3362325" cy="2031325"/>
          </a:xfrm>
          <a:prstGeom prst="rect">
            <a:avLst/>
          </a:prstGeom>
          <a:noFill/>
        </p:spPr>
        <p:txBody>
          <a:bodyPr wrap="square" rtlCol="0">
            <a:spAutoFit/>
          </a:bodyPr>
          <a:lstStyle/>
          <a:p>
            <a:pPr marL="116205" marR="24130" indent="2540" algn="ctr">
              <a:spcAft>
                <a:spcPts val="0"/>
              </a:spcAft>
            </a:pPr>
            <a:r>
              <a:rPr lang="en-IN" dirty="0" err="1" smtClean="0">
                <a:solidFill>
                  <a:schemeClr val="bg1"/>
                </a:solidFill>
                <a:latin typeface="Times New Roman" panose="02020603050405020304" pitchFamily="18" charset="0"/>
                <a:ea typeface="Times New Roman" panose="02020603050405020304" pitchFamily="18" charset="0"/>
              </a:rPr>
              <a:t>Sunitha</a:t>
            </a:r>
            <a:r>
              <a:rPr lang="en-IN" dirty="0" smtClean="0">
                <a:solidFill>
                  <a:schemeClr val="bg1"/>
                </a:solidFill>
                <a:latin typeface="Times New Roman" panose="02020603050405020304" pitchFamily="18" charset="0"/>
                <a:ea typeface="Times New Roman" panose="02020603050405020304" pitchFamily="18" charset="0"/>
              </a:rPr>
              <a:t> M T </a:t>
            </a:r>
          </a:p>
          <a:p>
            <a:pPr marL="116205" marR="24130" indent="2540" algn="ctr">
              <a:spcAft>
                <a:spcPts val="0"/>
              </a:spcAft>
            </a:pPr>
            <a:r>
              <a:rPr lang="en-US" i="1" dirty="0" smtClean="0">
                <a:solidFill>
                  <a:schemeClr val="bg1"/>
                </a:solidFill>
                <a:latin typeface="Times New Roman" panose="02020603050405020304" pitchFamily="18" charset="0"/>
                <a:ea typeface="Times New Roman" panose="02020603050405020304" pitchFamily="18" charset="0"/>
              </a:rPr>
              <a:t>Department of Computer Science &amp; Engineering,</a:t>
            </a:r>
          </a:p>
          <a:p>
            <a:pPr marL="116205" marR="118110" indent="2540" algn="ctr">
              <a:spcAft>
                <a:spcPts val="0"/>
              </a:spcAft>
            </a:pPr>
            <a:r>
              <a:rPr lang="en-US" i="1" dirty="0" smtClean="0">
                <a:solidFill>
                  <a:schemeClr val="bg1"/>
                </a:solidFill>
                <a:latin typeface="Times New Roman" panose="02020603050405020304" pitchFamily="18" charset="0"/>
                <a:ea typeface="Times New Roman" panose="02020603050405020304" pitchFamily="18" charset="0"/>
              </a:rPr>
              <a:t>RV University</a:t>
            </a:r>
            <a:r>
              <a:rPr lang="en-US" i="1" dirty="0" smtClean="0">
                <a:solidFill>
                  <a:schemeClr val="bg1"/>
                </a:solidFill>
                <a:latin typeface="Times New Roman" panose="02020603050405020304" pitchFamily="18" charset="0"/>
                <a:ea typeface="Times New Roman" panose="02020603050405020304" pitchFamily="18" charset="0"/>
              </a:rPr>
              <a:t>,</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Bengaluru</a:t>
            </a:r>
            <a:r>
              <a:rPr lang="en-US" i="1" dirty="0" smtClean="0">
                <a:solidFill>
                  <a:schemeClr val="bg1"/>
                </a:solidFill>
                <a:latin typeface="Times New Roman" panose="02020603050405020304" pitchFamily="18" charset="0"/>
                <a:ea typeface="Times New Roman" panose="02020603050405020304" pitchFamily="18" charset="0"/>
              </a:rPr>
              <a:t>,</a:t>
            </a:r>
            <a:endParaRPr lang="en-IN" dirty="0" smtClean="0">
              <a:solidFill>
                <a:schemeClr val="bg1"/>
              </a:solidFill>
              <a:latin typeface="Times New Roman" panose="02020603050405020304" pitchFamily="18" charset="0"/>
              <a:ea typeface="Times New Roman" panose="02020603050405020304" pitchFamily="18" charset="0"/>
            </a:endParaRPr>
          </a:p>
          <a:p>
            <a:pPr marL="116205" marR="118110" indent="2540" algn="ctr">
              <a:spcAft>
                <a:spcPts val="0"/>
              </a:spcAft>
            </a:pPr>
            <a:r>
              <a:rPr lang="en-US" i="1" spc="5" dirty="0" smtClean="0">
                <a:solidFill>
                  <a:schemeClr val="bg1"/>
                </a:solidFill>
                <a:latin typeface="Times New Roman" panose="02020603050405020304" pitchFamily="18" charset="0"/>
                <a:ea typeface="Times New Roman" panose="02020603050405020304" pitchFamily="18" charset="0"/>
              </a:rPr>
              <a:t>Karnataka, India</a:t>
            </a:r>
            <a:r>
              <a:rPr lang="en-US" i="1" spc="5" dirty="0" smtClean="0">
                <a:solidFill>
                  <a:schemeClr val="bg1"/>
                </a:solidFill>
                <a:latin typeface="Times New Roman" panose="02020603050405020304" pitchFamily="18" charset="0"/>
                <a:ea typeface="Times New Roman" panose="02020603050405020304" pitchFamily="18" charset="0"/>
              </a:rPr>
              <a:t>.</a:t>
            </a:r>
            <a:endParaRPr lang="en-US" i="1" dirty="0" smtClean="0">
              <a:solidFill>
                <a:schemeClr val="bg1"/>
              </a:solidFill>
              <a:latin typeface="Times New Roman" panose="02020603050405020304" pitchFamily="18" charset="0"/>
              <a:ea typeface="Times New Roman" panose="02020603050405020304" pitchFamily="18" charset="0"/>
            </a:endParaRPr>
          </a:p>
          <a:p>
            <a:pPr marL="116205" marR="24130" indent="2540" algn="ctr"/>
            <a:r>
              <a:rPr lang="en-US" u="sng" spc="5" dirty="0" smtClean="0">
                <a:solidFill>
                  <a:schemeClr val="bg1"/>
                </a:solidFill>
                <a:latin typeface="Times New Roman" panose="02020603050405020304" pitchFamily="18" charset="0"/>
                <a:ea typeface="Times New Roman" panose="02020603050405020304" pitchFamily="18" charset="0"/>
                <a:hlinkClick r:id="rId7"/>
              </a:rPr>
              <a:t>sunithamt.btech23@rvu.edu.in</a:t>
            </a:r>
            <a:endParaRPr lang="en-US" u="sng" spc="5" dirty="0" smtClean="0">
              <a:solidFill>
                <a:schemeClr val="bg1"/>
              </a:solidFill>
              <a:latin typeface="Times New Roman" panose="02020603050405020304" pitchFamily="18" charset="0"/>
              <a:ea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48176" y="180887"/>
            <a:ext cx="4630341" cy="578763"/>
          </a:xfrm>
          <a:prstGeom prst="rect">
            <a:avLst/>
          </a:prstGeom>
          <a:noFill/>
          <a:ln/>
        </p:spPr>
        <p:txBody>
          <a:bodyPr wrap="none" lIns="0" tIns="0" rIns="0" bIns="0" rtlCol="0" anchor="t"/>
          <a:lstStyle/>
          <a:p>
            <a:pPr marL="0" indent="0">
              <a:lnSpc>
                <a:spcPts val="4550"/>
              </a:lnSpc>
              <a:buNone/>
            </a:pPr>
            <a:r>
              <a:rPr lang="en-US" sz="4000" dirty="0">
                <a:solidFill>
                  <a:srgbClr val="FFFFFF"/>
                </a:solidFill>
                <a:latin typeface="Fraunces" pitchFamily="34" charset="0"/>
                <a:ea typeface="Fraunces" pitchFamily="34" charset="-122"/>
                <a:cs typeface="Fraunces" pitchFamily="34" charset="-120"/>
              </a:rPr>
              <a:t>Design Features</a:t>
            </a:r>
            <a:endParaRPr lang="en-US" sz="4000" dirty="0"/>
          </a:p>
        </p:txBody>
      </p:sp>
      <p:sp>
        <p:nvSpPr>
          <p:cNvPr id="4" name="Text 1"/>
          <p:cNvSpPr/>
          <p:nvPr/>
        </p:nvSpPr>
        <p:spPr>
          <a:xfrm>
            <a:off x="648176" y="942172"/>
            <a:ext cx="13334048" cy="296347"/>
          </a:xfrm>
          <a:prstGeom prst="rect">
            <a:avLst/>
          </a:prstGeom>
          <a:noFill/>
          <a:ln/>
        </p:spPr>
        <p:txBody>
          <a:bodyPr wrap="none" lIns="0" tIns="0" rIns="0" bIns="0" rtlCol="0" anchor="t"/>
          <a:lstStyle/>
          <a:p>
            <a:pPr>
              <a:lnSpc>
                <a:spcPts val="2300"/>
              </a:lnSpc>
              <a:buFont typeface="Arial" pitchFamily="34" charset="0"/>
              <a:buChar char="•"/>
            </a:pPr>
            <a:r>
              <a:rPr lang="en-US" sz="1600" dirty="0" smtClean="0">
                <a:solidFill>
                  <a:schemeClr val="bg1"/>
                </a:solidFill>
                <a:latin typeface="Epilogue" charset="0"/>
              </a:rPr>
              <a:t>Our pendant is designed to prioritize comfort and ease of use for visually impaired individuals.</a:t>
            </a:r>
            <a:endParaRPr lang="en-US" sz="1450" dirty="0">
              <a:solidFill>
                <a:schemeClr val="bg1"/>
              </a:solidFill>
              <a:latin typeface="Epilogue" charset="0"/>
            </a:endParaRPr>
          </a:p>
        </p:txBody>
      </p:sp>
      <p:sp>
        <p:nvSpPr>
          <p:cNvPr id="5" name="Text 2"/>
          <p:cNvSpPr/>
          <p:nvPr/>
        </p:nvSpPr>
        <p:spPr>
          <a:xfrm>
            <a:off x="648176" y="1291230"/>
            <a:ext cx="13334048" cy="296347"/>
          </a:xfrm>
          <a:prstGeom prst="rect">
            <a:avLst/>
          </a:prstGeom>
          <a:noFill/>
          <a:ln/>
        </p:spPr>
        <p:txBody>
          <a:bodyPr wrap="none" lIns="0" tIns="0" rIns="0" bIns="0" rtlCol="0" anchor="t"/>
          <a:lstStyle/>
          <a:p>
            <a:pPr marL="0" indent="0">
              <a:lnSpc>
                <a:spcPts val="2300"/>
              </a:lnSpc>
              <a:buFont typeface="Arial" pitchFamily="34" charset="0"/>
              <a:buChar char="•"/>
            </a:pPr>
            <a:r>
              <a:rPr lang="en-US" sz="1450" dirty="0">
                <a:solidFill>
                  <a:srgbClr val="EBECEF"/>
                </a:solidFill>
                <a:latin typeface="Epilogue" pitchFamily="34" charset="0"/>
                <a:ea typeface="Epilogue" pitchFamily="34" charset="-122"/>
                <a:cs typeface="Epilogue" pitchFamily="34" charset="-120"/>
              </a:rPr>
              <a:t>It features a lightweight and compact design, with a smooth, ergonomic shape that fits comfortably </a:t>
            </a:r>
            <a:endParaRPr lang="en-US" sz="1450" dirty="0" smtClean="0">
              <a:solidFill>
                <a:srgbClr val="EBECEF"/>
              </a:solidFill>
              <a:latin typeface="Epilogue" pitchFamily="34" charset="0"/>
              <a:ea typeface="Epilogue" pitchFamily="34" charset="-122"/>
              <a:cs typeface="Epilogue" pitchFamily="34" charset="-120"/>
            </a:endParaRPr>
          </a:p>
          <a:p>
            <a:pPr marL="0" indent="0">
              <a:lnSpc>
                <a:spcPts val="2300"/>
              </a:lnSpc>
            </a:pPr>
            <a:r>
              <a:rPr lang="en-US" sz="1450" dirty="0" smtClean="0">
                <a:solidFill>
                  <a:srgbClr val="EBECEF"/>
                </a:solidFill>
                <a:latin typeface="Epilogue" pitchFamily="34" charset="0"/>
                <a:ea typeface="Epilogue" pitchFamily="34" charset="-122"/>
                <a:cs typeface="Epilogue" pitchFamily="34" charset="-120"/>
              </a:rPr>
              <a:t>  around </a:t>
            </a:r>
            <a:r>
              <a:rPr lang="en-US" sz="1450" dirty="0">
                <a:solidFill>
                  <a:srgbClr val="EBECEF"/>
                </a:solidFill>
                <a:latin typeface="Epilogue" pitchFamily="34" charset="0"/>
                <a:ea typeface="Epilogue" pitchFamily="34" charset="-122"/>
                <a:cs typeface="Epilogue" pitchFamily="34" charset="-120"/>
              </a:rPr>
              <a:t>the neck.</a:t>
            </a:r>
            <a:endParaRPr lang="en-US" sz="1450" dirty="0"/>
          </a:p>
        </p:txBody>
      </p:sp>
      <p:sp>
        <p:nvSpPr>
          <p:cNvPr id="6" name="Shape 3"/>
          <p:cNvSpPr/>
          <p:nvPr/>
        </p:nvSpPr>
        <p:spPr>
          <a:xfrm>
            <a:off x="648176" y="2159944"/>
            <a:ext cx="416719" cy="416719"/>
          </a:xfrm>
          <a:prstGeom prst="roundRect">
            <a:avLst>
              <a:gd name="adj" fmla="val 18668"/>
            </a:avLst>
          </a:prstGeom>
          <a:solidFill>
            <a:srgbClr val="283157"/>
          </a:solidFill>
          <a:ln w="7620">
            <a:solidFill>
              <a:srgbClr val="FF0000"/>
            </a:solidFill>
            <a:prstDash val="solid"/>
          </a:ln>
        </p:spPr>
      </p:sp>
      <p:sp>
        <p:nvSpPr>
          <p:cNvPr id="7" name="Text 4"/>
          <p:cNvSpPr/>
          <p:nvPr/>
        </p:nvSpPr>
        <p:spPr>
          <a:xfrm>
            <a:off x="792837" y="2229357"/>
            <a:ext cx="127397" cy="277773"/>
          </a:xfrm>
          <a:prstGeom prst="rect">
            <a:avLst/>
          </a:prstGeom>
          <a:noFill/>
          <a:ln/>
        </p:spPr>
        <p:txBody>
          <a:bodyPr wrap="none" lIns="0" tIns="0" rIns="0" bIns="0" rtlCol="0" anchor="t"/>
          <a:lstStyle/>
          <a:p>
            <a:pPr marL="0" indent="0" algn="ctr">
              <a:lnSpc>
                <a:spcPts val="2150"/>
              </a:lnSpc>
              <a:buNone/>
            </a:pPr>
            <a:r>
              <a:rPr lang="en-US" sz="2150" dirty="0">
                <a:solidFill>
                  <a:srgbClr val="EBECEF"/>
                </a:solidFill>
                <a:latin typeface="Fraunces" pitchFamily="34" charset="0"/>
                <a:ea typeface="Fraunces" pitchFamily="34" charset="-122"/>
                <a:cs typeface="Fraunces" pitchFamily="34" charset="-120"/>
              </a:rPr>
              <a:t>1</a:t>
            </a:r>
            <a:endParaRPr lang="en-US" sz="2150" dirty="0"/>
          </a:p>
        </p:txBody>
      </p:sp>
      <p:sp>
        <p:nvSpPr>
          <p:cNvPr id="8" name="Text 5"/>
          <p:cNvSpPr/>
          <p:nvPr/>
        </p:nvSpPr>
        <p:spPr>
          <a:xfrm>
            <a:off x="1250037" y="2159944"/>
            <a:ext cx="2838093" cy="289441"/>
          </a:xfrm>
          <a:prstGeom prst="rect">
            <a:avLst/>
          </a:prstGeom>
          <a:noFill/>
          <a:ln/>
        </p:spPr>
        <p:txBody>
          <a:bodyPr wrap="none" lIns="0" tIns="0" rIns="0" bIns="0" rtlCol="0" anchor="t"/>
          <a:lstStyle/>
          <a:p>
            <a:pPr marL="0" indent="0">
              <a:lnSpc>
                <a:spcPts val="2250"/>
              </a:lnSpc>
              <a:buNone/>
            </a:pPr>
            <a:r>
              <a:rPr lang="en-US" sz="1800" dirty="0">
                <a:solidFill>
                  <a:srgbClr val="EBECEF"/>
                </a:solidFill>
                <a:latin typeface="Fraunces" pitchFamily="34" charset="0"/>
                <a:ea typeface="Fraunces" pitchFamily="34" charset="-122"/>
                <a:cs typeface="Fraunces" pitchFamily="34" charset="-120"/>
              </a:rPr>
              <a:t>Lightweight and Compact</a:t>
            </a:r>
            <a:endParaRPr lang="en-US" sz="1800" dirty="0"/>
          </a:p>
        </p:txBody>
      </p:sp>
      <p:sp>
        <p:nvSpPr>
          <p:cNvPr id="9" name="Text 6"/>
          <p:cNvSpPr/>
          <p:nvPr/>
        </p:nvSpPr>
        <p:spPr>
          <a:xfrm>
            <a:off x="1250037" y="2560470"/>
            <a:ext cx="5972651" cy="592693"/>
          </a:xfrm>
          <a:prstGeom prst="rect">
            <a:avLst/>
          </a:prstGeom>
          <a:noFill/>
          <a:ln/>
        </p:spPr>
        <p:txBody>
          <a:bodyPr wrap="square" lIns="0" tIns="0" rIns="0" bIns="0" rtlCol="0" anchor="t"/>
          <a:lstStyle/>
          <a:p>
            <a:pPr marL="0" indent="0">
              <a:lnSpc>
                <a:spcPts val="2300"/>
              </a:lnSpc>
              <a:buNone/>
            </a:pPr>
            <a:r>
              <a:rPr lang="en-US" sz="1450" dirty="0">
                <a:solidFill>
                  <a:srgbClr val="EBECEF"/>
                </a:solidFill>
                <a:latin typeface="Epilogue" pitchFamily="34" charset="0"/>
                <a:ea typeface="Epilogue" pitchFamily="34" charset="-122"/>
                <a:cs typeface="Epilogue" pitchFamily="34" charset="-120"/>
              </a:rPr>
              <a:t>The pendant is designed to be lightweight and compact, ensuring comfortable wear for extended periods.</a:t>
            </a:r>
            <a:endParaRPr lang="en-US" sz="1450" dirty="0"/>
          </a:p>
        </p:txBody>
      </p:sp>
      <p:sp>
        <p:nvSpPr>
          <p:cNvPr id="10" name="Shape 7"/>
          <p:cNvSpPr/>
          <p:nvPr/>
        </p:nvSpPr>
        <p:spPr>
          <a:xfrm>
            <a:off x="627415" y="3298120"/>
            <a:ext cx="416719" cy="416719"/>
          </a:xfrm>
          <a:prstGeom prst="roundRect">
            <a:avLst>
              <a:gd name="adj" fmla="val 18668"/>
            </a:avLst>
          </a:prstGeom>
          <a:solidFill>
            <a:srgbClr val="283157"/>
          </a:solidFill>
          <a:ln w="7620">
            <a:solidFill>
              <a:srgbClr val="FFC000"/>
            </a:solidFill>
            <a:prstDash val="solid"/>
          </a:ln>
        </p:spPr>
      </p:sp>
      <p:sp>
        <p:nvSpPr>
          <p:cNvPr id="11" name="Text 8"/>
          <p:cNvSpPr/>
          <p:nvPr/>
        </p:nvSpPr>
        <p:spPr>
          <a:xfrm>
            <a:off x="751597" y="3367533"/>
            <a:ext cx="168354" cy="277773"/>
          </a:xfrm>
          <a:prstGeom prst="rect">
            <a:avLst/>
          </a:prstGeom>
          <a:noFill/>
          <a:ln/>
        </p:spPr>
        <p:txBody>
          <a:bodyPr wrap="none" lIns="0" tIns="0" rIns="0" bIns="0" rtlCol="0" anchor="t"/>
          <a:lstStyle/>
          <a:p>
            <a:pPr marL="0" indent="0" algn="ctr">
              <a:lnSpc>
                <a:spcPts val="2150"/>
              </a:lnSpc>
              <a:buNone/>
            </a:pPr>
            <a:r>
              <a:rPr lang="en-US" sz="2150" dirty="0">
                <a:solidFill>
                  <a:srgbClr val="EBECEF"/>
                </a:solidFill>
                <a:latin typeface="Fraunces" pitchFamily="34" charset="0"/>
                <a:ea typeface="Fraunces" pitchFamily="34" charset="-122"/>
                <a:cs typeface="Fraunces" pitchFamily="34" charset="-120"/>
              </a:rPr>
              <a:t>2</a:t>
            </a:r>
            <a:endParaRPr lang="en-US" sz="2150" dirty="0"/>
          </a:p>
        </p:txBody>
      </p:sp>
      <p:sp>
        <p:nvSpPr>
          <p:cNvPr id="12" name="Text 9"/>
          <p:cNvSpPr/>
          <p:nvPr/>
        </p:nvSpPr>
        <p:spPr>
          <a:xfrm>
            <a:off x="1229276" y="3298120"/>
            <a:ext cx="2315170" cy="289441"/>
          </a:xfrm>
          <a:prstGeom prst="rect">
            <a:avLst/>
          </a:prstGeom>
          <a:noFill/>
          <a:ln/>
        </p:spPr>
        <p:txBody>
          <a:bodyPr wrap="none" lIns="0" tIns="0" rIns="0" bIns="0" rtlCol="0" anchor="t"/>
          <a:lstStyle/>
          <a:p>
            <a:pPr marL="0" indent="0">
              <a:lnSpc>
                <a:spcPts val="2250"/>
              </a:lnSpc>
              <a:buNone/>
            </a:pPr>
            <a:r>
              <a:rPr lang="en-US" sz="1800" dirty="0">
                <a:solidFill>
                  <a:srgbClr val="EBECEF"/>
                </a:solidFill>
                <a:latin typeface="Fraunces" pitchFamily="34" charset="0"/>
                <a:ea typeface="Fraunces" pitchFamily="34" charset="-122"/>
                <a:cs typeface="Fraunces" pitchFamily="34" charset="-120"/>
              </a:rPr>
              <a:t>Ergonomic Design</a:t>
            </a:r>
            <a:endParaRPr lang="en-US" sz="1800" dirty="0"/>
          </a:p>
        </p:txBody>
      </p:sp>
      <p:sp>
        <p:nvSpPr>
          <p:cNvPr id="13" name="Text 10"/>
          <p:cNvSpPr/>
          <p:nvPr/>
        </p:nvSpPr>
        <p:spPr>
          <a:xfrm>
            <a:off x="1237996" y="3714839"/>
            <a:ext cx="5972651" cy="592693"/>
          </a:xfrm>
          <a:prstGeom prst="rect">
            <a:avLst/>
          </a:prstGeom>
          <a:noFill/>
          <a:ln/>
        </p:spPr>
        <p:txBody>
          <a:bodyPr wrap="square" lIns="0" tIns="0" rIns="0" bIns="0" rtlCol="0" anchor="t"/>
          <a:lstStyle/>
          <a:p>
            <a:pPr marL="0" indent="0">
              <a:lnSpc>
                <a:spcPts val="2300"/>
              </a:lnSpc>
              <a:buNone/>
            </a:pPr>
            <a:r>
              <a:rPr lang="en-US" sz="1450" dirty="0">
                <a:solidFill>
                  <a:srgbClr val="EBECEF"/>
                </a:solidFill>
                <a:latin typeface="Epilogue" pitchFamily="34" charset="0"/>
                <a:ea typeface="Epilogue" pitchFamily="34" charset="-122"/>
                <a:cs typeface="Epilogue" pitchFamily="34" charset="-120"/>
              </a:rPr>
              <a:t>The pendant's shape and size are optimized for comfortable wear around the neck, minimizing any potential discomfort or irritation.</a:t>
            </a:r>
            <a:endParaRPr lang="en-US" sz="1450" dirty="0"/>
          </a:p>
        </p:txBody>
      </p:sp>
      <p:sp>
        <p:nvSpPr>
          <p:cNvPr id="14" name="Shape 11"/>
          <p:cNvSpPr/>
          <p:nvPr/>
        </p:nvSpPr>
        <p:spPr>
          <a:xfrm>
            <a:off x="648176" y="4675113"/>
            <a:ext cx="416719" cy="416719"/>
          </a:xfrm>
          <a:prstGeom prst="roundRect">
            <a:avLst>
              <a:gd name="adj" fmla="val 18668"/>
            </a:avLst>
          </a:prstGeom>
          <a:solidFill>
            <a:srgbClr val="283157"/>
          </a:solidFill>
          <a:ln w="7620">
            <a:solidFill>
              <a:schemeClr val="accent5">
                <a:lumMod val="75000"/>
              </a:schemeClr>
            </a:solidFill>
            <a:prstDash val="solid"/>
          </a:ln>
        </p:spPr>
      </p:sp>
      <p:sp>
        <p:nvSpPr>
          <p:cNvPr id="15" name="Text 12"/>
          <p:cNvSpPr/>
          <p:nvPr/>
        </p:nvSpPr>
        <p:spPr>
          <a:xfrm>
            <a:off x="779859" y="4744526"/>
            <a:ext cx="153353" cy="277773"/>
          </a:xfrm>
          <a:prstGeom prst="rect">
            <a:avLst/>
          </a:prstGeom>
          <a:noFill/>
          <a:ln/>
        </p:spPr>
        <p:txBody>
          <a:bodyPr wrap="none" lIns="0" tIns="0" rIns="0" bIns="0" rtlCol="0" anchor="t"/>
          <a:lstStyle/>
          <a:p>
            <a:pPr marL="0" indent="0" algn="ctr">
              <a:lnSpc>
                <a:spcPts val="2150"/>
              </a:lnSpc>
              <a:buNone/>
            </a:pPr>
            <a:r>
              <a:rPr lang="en-US" sz="2150" dirty="0">
                <a:solidFill>
                  <a:srgbClr val="EBECEF"/>
                </a:solidFill>
                <a:latin typeface="Fraunces" pitchFamily="34" charset="0"/>
                <a:ea typeface="Fraunces" pitchFamily="34" charset="-122"/>
                <a:cs typeface="Fraunces" pitchFamily="34" charset="-120"/>
              </a:rPr>
              <a:t>3</a:t>
            </a:r>
            <a:endParaRPr lang="en-US" sz="2150" dirty="0"/>
          </a:p>
        </p:txBody>
      </p:sp>
      <p:sp>
        <p:nvSpPr>
          <p:cNvPr id="16" name="Text 13"/>
          <p:cNvSpPr/>
          <p:nvPr/>
        </p:nvSpPr>
        <p:spPr>
          <a:xfrm>
            <a:off x="1250037" y="4675113"/>
            <a:ext cx="2351127" cy="289441"/>
          </a:xfrm>
          <a:prstGeom prst="rect">
            <a:avLst/>
          </a:prstGeom>
          <a:noFill/>
          <a:ln/>
        </p:spPr>
        <p:txBody>
          <a:bodyPr wrap="none" lIns="0" tIns="0" rIns="0" bIns="0" rtlCol="0" anchor="t"/>
          <a:lstStyle/>
          <a:p>
            <a:pPr marL="0" indent="0">
              <a:lnSpc>
                <a:spcPts val="2250"/>
              </a:lnSpc>
              <a:buNone/>
            </a:pPr>
            <a:r>
              <a:rPr lang="en-US" sz="1800" dirty="0">
                <a:solidFill>
                  <a:srgbClr val="EBECEF"/>
                </a:solidFill>
                <a:latin typeface="Fraunces" pitchFamily="34" charset="0"/>
                <a:ea typeface="Fraunces" pitchFamily="34" charset="-122"/>
                <a:cs typeface="Fraunces" pitchFamily="34" charset="-120"/>
              </a:rPr>
              <a:t>User-Friendly Button</a:t>
            </a:r>
            <a:endParaRPr lang="en-US" sz="1800" dirty="0"/>
          </a:p>
        </p:txBody>
      </p:sp>
      <p:sp>
        <p:nvSpPr>
          <p:cNvPr id="17" name="Text 14"/>
          <p:cNvSpPr/>
          <p:nvPr/>
        </p:nvSpPr>
        <p:spPr>
          <a:xfrm>
            <a:off x="1250037" y="5075639"/>
            <a:ext cx="5972651" cy="592693"/>
          </a:xfrm>
          <a:prstGeom prst="rect">
            <a:avLst/>
          </a:prstGeom>
          <a:noFill/>
          <a:ln/>
        </p:spPr>
        <p:txBody>
          <a:bodyPr wrap="square" lIns="0" tIns="0" rIns="0" bIns="0" rtlCol="0" anchor="t"/>
          <a:lstStyle/>
          <a:p>
            <a:pPr marL="0" indent="0">
              <a:lnSpc>
                <a:spcPts val="2300"/>
              </a:lnSpc>
              <a:buNone/>
            </a:pPr>
            <a:r>
              <a:rPr lang="en-US" sz="1450" dirty="0">
                <a:solidFill>
                  <a:srgbClr val="EBECEF"/>
                </a:solidFill>
                <a:latin typeface="Epilogue" pitchFamily="34" charset="0"/>
                <a:ea typeface="Epilogue" pitchFamily="34" charset="-122"/>
                <a:cs typeface="Epilogue" pitchFamily="34" charset="-120"/>
              </a:rPr>
              <a:t>A single, easily accessible button on the pendant allows users to adjust settings or activate specific functions.</a:t>
            </a:r>
            <a:endParaRPr lang="en-US" sz="1450" dirty="0"/>
          </a:p>
        </p:txBody>
      </p:sp>
      <p:sp>
        <p:nvSpPr>
          <p:cNvPr id="18" name="Shape 15"/>
          <p:cNvSpPr/>
          <p:nvPr/>
        </p:nvSpPr>
        <p:spPr>
          <a:xfrm>
            <a:off x="648176" y="5856049"/>
            <a:ext cx="416719" cy="416719"/>
          </a:xfrm>
          <a:prstGeom prst="roundRect">
            <a:avLst>
              <a:gd name="adj" fmla="val 18668"/>
            </a:avLst>
          </a:prstGeom>
          <a:solidFill>
            <a:srgbClr val="283157"/>
          </a:solidFill>
          <a:ln w="7620">
            <a:solidFill>
              <a:schemeClr val="accent6">
                <a:lumMod val="75000"/>
              </a:schemeClr>
            </a:solidFill>
            <a:prstDash val="solid"/>
          </a:ln>
        </p:spPr>
      </p:sp>
      <p:sp>
        <p:nvSpPr>
          <p:cNvPr id="19" name="Text 16"/>
          <p:cNvSpPr/>
          <p:nvPr/>
        </p:nvSpPr>
        <p:spPr>
          <a:xfrm>
            <a:off x="792837" y="5926085"/>
            <a:ext cx="169902" cy="277773"/>
          </a:xfrm>
          <a:prstGeom prst="rect">
            <a:avLst/>
          </a:prstGeom>
          <a:noFill/>
          <a:ln/>
        </p:spPr>
        <p:txBody>
          <a:bodyPr wrap="none" lIns="0" tIns="0" rIns="0" bIns="0" rtlCol="0" anchor="t"/>
          <a:lstStyle/>
          <a:p>
            <a:pPr marL="0" indent="0" algn="ctr">
              <a:lnSpc>
                <a:spcPts val="2150"/>
              </a:lnSpc>
              <a:buNone/>
            </a:pPr>
            <a:r>
              <a:rPr lang="en-US" sz="2150" dirty="0">
                <a:solidFill>
                  <a:srgbClr val="EBECEF"/>
                </a:solidFill>
                <a:latin typeface="Fraunces" pitchFamily="34" charset="0"/>
                <a:ea typeface="Fraunces" pitchFamily="34" charset="-122"/>
                <a:cs typeface="Fraunces" pitchFamily="34" charset="-120"/>
              </a:rPr>
              <a:t>4</a:t>
            </a:r>
            <a:endParaRPr lang="en-US" sz="2150" dirty="0"/>
          </a:p>
        </p:txBody>
      </p:sp>
      <p:sp>
        <p:nvSpPr>
          <p:cNvPr id="20" name="Text 17"/>
          <p:cNvSpPr/>
          <p:nvPr/>
        </p:nvSpPr>
        <p:spPr>
          <a:xfrm>
            <a:off x="1229276" y="5914417"/>
            <a:ext cx="3212306" cy="289441"/>
          </a:xfrm>
          <a:prstGeom prst="rect">
            <a:avLst/>
          </a:prstGeom>
          <a:noFill/>
          <a:ln/>
        </p:spPr>
        <p:txBody>
          <a:bodyPr wrap="none" lIns="0" tIns="0" rIns="0" bIns="0" rtlCol="0" anchor="t"/>
          <a:lstStyle/>
          <a:p>
            <a:pPr>
              <a:lnSpc>
                <a:spcPts val="2250"/>
              </a:lnSpc>
            </a:pPr>
            <a:r>
              <a:rPr lang="en-US" dirty="0" smtClean="0">
                <a:solidFill>
                  <a:schemeClr val="bg1"/>
                </a:solidFill>
                <a:latin typeface="Fraunces" charset="0"/>
              </a:rPr>
              <a:t>Battery Life Indicator</a:t>
            </a:r>
            <a:endParaRPr lang="en-US" sz="1800" dirty="0">
              <a:solidFill>
                <a:schemeClr val="bg1"/>
              </a:solidFill>
              <a:latin typeface="Fraunces" charset="0"/>
            </a:endParaRPr>
          </a:p>
        </p:txBody>
      </p:sp>
      <p:sp>
        <p:nvSpPr>
          <p:cNvPr id="21" name="Text 18"/>
          <p:cNvSpPr/>
          <p:nvPr/>
        </p:nvSpPr>
        <p:spPr>
          <a:xfrm>
            <a:off x="1237996" y="6331136"/>
            <a:ext cx="5972651" cy="889040"/>
          </a:xfrm>
          <a:prstGeom prst="rect">
            <a:avLst/>
          </a:prstGeom>
          <a:noFill/>
          <a:ln/>
        </p:spPr>
        <p:txBody>
          <a:bodyPr wrap="square" lIns="0" tIns="0" rIns="0" bIns="0" rtlCol="0" anchor="t"/>
          <a:lstStyle/>
          <a:p>
            <a:pPr>
              <a:lnSpc>
                <a:spcPts val="2300"/>
              </a:lnSpc>
            </a:pPr>
            <a:r>
              <a:rPr lang="en-US" sz="1500" dirty="0" smtClean="0">
                <a:solidFill>
                  <a:schemeClr val="bg1"/>
                </a:solidFill>
                <a:latin typeface="Epilogue" charset="0"/>
              </a:rPr>
              <a:t>A user-friendly battery life indicator will alert users when it’s time to recharge, helping them avoid unexpected downtime.</a:t>
            </a:r>
            <a:endParaRPr lang="en-US" sz="1500" dirty="0">
              <a:solidFill>
                <a:schemeClr val="bg1"/>
              </a:solidFill>
              <a:latin typeface="Epilogue" charset="0"/>
            </a:endParaRPr>
          </a:p>
        </p:txBody>
      </p:sp>
      <p:sp>
        <p:nvSpPr>
          <p:cNvPr id="23" name="TextBox 22"/>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pic>
        <p:nvPicPr>
          <p:cNvPr id="26" name="Picture 25"/>
          <p:cNvPicPr/>
          <p:nvPr/>
        </p:nvPicPr>
        <p:blipFill>
          <a:blip r:embed="rId3" cstate="print"/>
          <a:stretch>
            <a:fillRect/>
          </a:stretch>
        </p:blipFill>
        <p:spPr bwMode="auto">
          <a:xfrm>
            <a:off x="10175132" y="5091832"/>
            <a:ext cx="4455268" cy="3122177"/>
          </a:xfrm>
          <a:prstGeom prst="rect">
            <a:avLst/>
          </a:prstGeom>
          <a:noFill/>
          <a:ln>
            <a:noFill/>
          </a:ln>
        </p:spPr>
      </p:pic>
      <p:pic>
        <p:nvPicPr>
          <p:cNvPr id="27" name="Picture 26"/>
          <p:cNvPicPr/>
          <p:nvPr/>
        </p:nvPicPr>
        <p:blipFill>
          <a:blip r:embed="rId4" cstate="print"/>
          <a:srcRect/>
          <a:stretch>
            <a:fillRect/>
          </a:stretch>
        </p:blipFill>
        <p:spPr bwMode="auto">
          <a:xfrm>
            <a:off x="10175132" y="7812"/>
            <a:ext cx="4465005" cy="5142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9490" y="533876"/>
            <a:ext cx="4853821" cy="606743"/>
          </a:xfrm>
          <a:prstGeom prst="rect">
            <a:avLst/>
          </a:prstGeom>
          <a:noFill/>
          <a:ln/>
        </p:spPr>
        <p:txBody>
          <a:bodyPr wrap="none" lIns="0" tIns="0" rIns="0" bIns="0" rtlCol="0" anchor="t"/>
          <a:lstStyle/>
          <a:p>
            <a:pPr marL="0" indent="0">
              <a:lnSpc>
                <a:spcPts val="4750"/>
              </a:lnSpc>
              <a:buNone/>
            </a:pPr>
            <a:r>
              <a:rPr lang="en-IN" sz="4000" dirty="0" smtClean="0">
                <a:solidFill>
                  <a:srgbClr val="FFFFFF"/>
                </a:solidFill>
                <a:latin typeface="Fraunces" pitchFamily="34" charset="0"/>
              </a:rPr>
              <a:t>Benefits and Impacts </a:t>
            </a:r>
            <a:endParaRPr lang="en-US" sz="4000" dirty="0"/>
          </a:p>
        </p:txBody>
      </p:sp>
      <p:sp>
        <p:nvSpPr>
          <p:cNvPr id="4098" name="AutoShape 2" descr="C:\Users\vikas\AppData\Local\Temp\{A588E596-DC0E-4AA8-8C34-62621F42FBC3}.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grpSp>
        <p:nvGrpSpPr>
          <p:cNvPr id="8" name="Google Shape;3172;p101"/>
          <p:cNvGrpSpPr/>
          <p:nvPr/>
        </p:nvGrpSpPr>
        <p:grpSpPr>
          <a:xfrm>
            <a:off x="5038927" y="2850215"/>
            <a:ext cx="4417088" cy="1926077"/>
            <a:chOff x="0" y="507395"/>
            <a:chExt cx="8128000" cy="3251199"/>
          </a:xfrm>
        </p:grpSpPr>
        <p:sp>
          <p:nvSpPr>
            <p:cNvPr id="9" name="Google Shape;3173;p101"/>
            <p:cNvSpPr/>
            <p:nvPr/>
          </p:nvSpPr>
          <p:spPr>
            <a:xfrm>
              <a:off x="0" y="507395"/>
              <a:ext cx="8128000" cy="3251199"/>
            </a:xfrm>
            <a:custGeom>
              <a:avLst/>
              <a:gdLst/>
              <a:ahLst/>
              <a:cxnLst/>
              <a:rect l="l" t="t" r="r" b="b"/>
              <a:pathLst>
                <a:path w="120000" h="120000" extrusionOk="0">
                  <a:moveTo>
                    <a:pt x="0" y="50000"/>
                  </a:moveTo>
                  <a:lnTo>
                    <a:pt x="24000" y="0"/>
                  </a:lnTo>
                  <a:lnTo>
                    <a:pt x="24000" y="20000"/>
                  </a:lnTo>
                  <a:lnTo>
                    <a:pt x="60000" y="20000"/>
                  </a:lnTo>
                  <a:cubicBezTo>
                    <a:pt x="62071" y="20000"/>
                    <a:pt x="63750" y="22238"/>
                    <a:pt x="63750" y="25000"/>
                  </a:cubicBezTo>
                  <a:cubicBezTo>
                    <a:pt x="63750" y="27761"/>
                    <a:pt x="62071" y="30000"/>
                    <a:pt x="60000" y="30000"/>
                  </a:cubicBezTo>
                  <a:cubicBezTo>
                    <a:pt x="57929" y="30000"/>
                    <a:pt x="56250" y="32239"/>
                    <a:pt x="56250" y="35000"/>
                  </a:cubicBezTo>
                  <a:cubicBezTo>
                    <a:pt x="56250" y="37762"/>
                    <a:pt x="57929" y="40000"/>
                    <a:pt x="60000" y="40000"/>
                  </a:cubicBezTo>
                  <a:lnTo>
                    <a:pt x="96000" y="40000"/>
                  </a:lnTo>
                  <a:lnTo>
                    <a:pt x="96000" y="20000"/>
                  </a:lnTo>
                  <a:lnTo>
                    <a:pt x="120000" y="70000"/>
                  </a:lnTo>
                  <a:lnTo>
                    <a:pt x="96000" y="120000"/>
                  </a:lnTo>
                  <a:lnTo>
                    <a:pt x="96000" y="100000"/>
                  </a:lnTo>
                  <a:lnTo>
                    <a:pt x="60000" y="100000"/>
                  </a:lnTo>
                  <a:cubicBezTo>
                    <a:pt x="57929" y="100000"/>
                    <a:pt x="56250" y="97762"/>
                    <a:pt x="56250" y="95000"/>
                  </a:cubicBezTo>
                  <a:lnTo>
                    <a:pt x="56250" y="80000"/>
                  </a:lnTo>
                  <a:lnTo>
                    <a:pt x="24000" y="80000"/>
                  </a:lnTo>
                  <a:lnTo>
                    <a:pt x="24000" y="100000"/>
                  </a:lnTo>
                  <a:close/>
                </a:path>
                <a:path w="120000" h="120000" fill="darkenLess" extrusionOk="0">
                  <a:moveTo>
                    <a:pt x="63750" y="25000"/>
                  </a:moveTo>
                  <a:cubicBezTo>
                    <a:pt x="63750" y="27761"/>
                    <a:pt x="62071" y="30000"/>
                    <a:pt x="60000" y="30000"/>
                  </a:cubicBezTo>
                  <a:cubicBezTo>
                    <a:pt x="57929" y="30000"/>
                    <a:pt x="56250" y="32239"/>
                    <a:pt x="56250" y="35000"/>
                  </a:cubicBezTo>
                  <a:cubicBezTo>
                    <a:pt x="56250" y="37762"/>
                    <a:pt x="57929" y="40000"/>
                    <a:pt x="60000" y="40000"/>
                  </a:cubicBezTo>
                  <a:lnTo>
                    <a:pt x="63750" y="40000"/>
                  </a:lnTo>
                  <a:close/>
                </a:path>
                <a:path w="120000" h="120000" fill="none" extrusionOk="0">
                  <a:moveTo>
                    <a:pt x="0" y="50000"/>
                  </a:moveTo>
                  <a:lnTo>
                    <a:pt x="24000" y="0"/>
                  </a:lnTo>
                  <a:lnTo>
                    <a:pt x="24000" y="20000"/>
                  </a:lnTo>
                  <a:lnTo>
                    <a:pt x="60000" y="20000"/>
                  </a:lnTo>
                  <a:cubicBezTo>
                    <a:pt x="62071" y="20000"/>
                    <a:pt x="63750" y="22238"/>
                    <a:pt x="63750" y="25000"/>
                  </a:cubicBezTo>
                  <a:cubicBezTo>
                    <a:pt x="63750" y="27761"/>
                    <a:pt x="62071" y="30000"/>
                    <a:pt x="60000" y="30000"/>
                  </a:cubicBezTo>
                  <a:cubicBezTo>
                    <a:pt x="57929" y="30000"/>
                    <a:pt x="56250" y="32239"/>
                    <a:pt x="56250" y="35000"/>
                  </a:cubicBezTo>
                  <a:cubicBezTo>
                    <a:pt x="56250" y="37762"/>
                    <a:pt x="57929" y="40000"/>
                    <a:pt x="60000" y="40000"/>
                  </a:cubicBezTo>
                  <a:lnTo>
                    <a:pt x="96000" y="40000"/>
                  </a:lnTo>
                  <a:lnTo>
                    <a:pt x="96000" y="20000"/>
                  </a:lnTo>
                  <a:lnTo>
                    <a:pt x="120000" y="70000"/>
                  </a:lnTo>
                  <a:lnTo>
                    <a:pt x="96000" y="120000"/>
                  </a:lnTo>
                  <a:lnTo>
                    <a:pt x="96000" y="100000"/>
                  </a:lnTo>
                  <a:lnTo>
                    <a:pt x="60000" y="100000"/>
                  </a:lnTo>
                  <a:cubicBezTo>
                    <a:pt x="57929" y="100000"/>
                    <a:pt x="56250" y="97762"/>
                    <a:pt x="56250" y="95000"/>
                  </a:cubicBezTo>
                  <a:lnTo>
                    <a:pt x="56250" y="80000"/>
                  </a:lnTo>
                  <a:lnTo>
                    <a:pt x="24000" y="80000"/>
                  </a:lnTo>
                  <a:lnTo>
                    <a:pt x="24000" y="100000"/>
                  </a:lnTo>
                  <a:close/>
                  <a:moveTo>
                    <a:pt x="63750" y="25000"/>
                  </a:moveTo>
                  <a:lnTo>
                    <a:pt x="63750" y="40000"/>
                  </a:lnTo>
                  <a:moveTo>
                    <a:pt x="56250" y="35000"/>
                  </a:moveTo>
                  <a:lnTo>
                    <a:pt x="56250" y="80000"/>
                  </a:lnTo>
                </a:path>
              </a:pathLst>
            </a:custGeom>
            <a:gradFill>
              <a:gsLst>
                <a:gs pos="0">
                  <a:srgbClr val="9C1A0D"/>
                </a:gs>
                <a:gs pos="80000">
                  <a:srgbClr val="CD2311"/>
                </a:gs>
                <a:gs pos="100000">
                  <a:srgbClr val="D2200D"/>
                </a:gs>
              </a:gsLst>
              <a:lin ang="16200000" scaled="0"/>
            </a:gra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174;p101"/>
            <p:cNvSpPr/>
            <p:nvPr/>
          </p:nvSpPr>
          <p:spPr>
            <a:xfrm>
              <a:off x="975360" y="1076354"/>
              <a:ext cx="2682239" cy="1593088"/>
            </a:xfrm>
            <a:prstGeom prst="rect">
              <a:avLst/>
            </a:prstGeom>
            <a:no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175;p101"/>
            <p:cNvSpPr txBox="1"/>
            <p:nvPr/>
          </p:nvSpPr>
          <p:spPr>
            <a:xfrm>
              <a:off x="975360" y="1076354"/>
              <a:ext cx="2682239" cy="1593088"/>
            </a:xfrm>
            <a:prstGeom prst="rect">
              <a:avLst/>
            </a:prstGeom>
            <a:noFill/>
            <a:ln>
              <a:noFill/>
            </a:ln>
          </p:spPr>
          <p:txBody>
            <a:bodyPr spcFirstLastPara="1" wrap="square" lIns="0" tIns="85325" rIns="0" bIns="91425"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n-IN" sz="2400" b="1" dirty="0" smtClean="0">
                  <a:solidFill>
                    <a:schemeClr val="lt1"/>
                  </a:solidFill>
                  <a:latin typeface="Calibri"/>
                  <a:ea typeface="Calibri"/>
                  <a:cs typeface="Calibri"/>
                  <a:sym typeface="Calibri"/>
                </a:rPr>
                <a:t>Benefits</a:t>
              </a:r>
              <a:endParaRPr sz="1400" b="0" i="0" u="none" strike="noStrike" cap="none" dirty="0">
                <a:solidFill>
                  <a:srgbClr val="000000"/>
                </a:solidFill>
                <a:latin typeface="Arial"/>
                <a:ea typeface="Arial"/>
                <a:cs typeface="Arial"/>
                <a:sym typeface="Arial"/>
              </a:endParaRPr>
            </a:p>
          </p:txBody>
        </p:sp>
        <p:sp>
          <p:nvSpPr>
            <p:cNvPr id="12" name="Google Shape;3176;p101"/>
            <p:cNvSpPr/>
            <p:nvPr/>
          </p:nvSpPr>
          <p:spPr>
            <a:xfrm>
              <a:off x="4064000" y="1596547"/>
              <a:ext cx="3169920" cy="1593088"/>
            </a:xfrm>
            <a:prstGeom prst="rect">
              <a:avLst/>
            </a:prstGeom>
            <a:no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177;p101"/>
            <p:cNvSpPr txBox="1"/>
            <p:nvPr/>
          </p:nvSpPr>
          <p:spPr>
            <a:xfrm>
              <a:off x="5370041" y="1596547"/>
              <a:ext cx="1984433" cy="1593088"/>
            </a:xfrm>
            <a:prstGeom prst="rect">
              <a:avLst/>
            </a:prstGeom>
            <a:noFill/>
            <a:ln>
              <a:noFill/>
            </a:ln>
          </p:spPr>
          <p:txBody>
            <a:bodyPr spcFirstLastPara="1" wrap="square" lIns="0" tIns="85325" rIns="0" bIns="91425"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n-IN" sz="2400" b="1" dirty="0" smtClean="0">
                  <a:solidFill>
                    <a:schemeClr val="lt1"/>
                  </a:solidFill>
                  <a:latin typeface="Calibri"/>
                  <a:ea typeface="Calibri"/>
                  <a:cs typeface="Calibri"/>
                  <a:sym typeface="Calibri"/>
                </a:rPr>
                <a:t>Impacts</a:t>
              </a:r>
              <a:endParaRPr sz="1400" b="0" i="0" u="none" strike="noStrike" cap="none" dirty="0">
                <a:solidFill>
                  <a:srgbClr val="000000"/>
                </a:solidFill>
                <a:latin typeface="Arial"/>
                <a:ea typeface="Arial"/>
                <a:cs typeface="Arial"/>
                <a:sym typeface="Arial"/>
              </a:endParaRPr>
            </a:p>
          </p:txBody>
        </p:sp>
      </p:grpSp>
      <p:grpSp>
        <p:nvGrpSpPr>
          <p:cNvPr id="16" name="Google Shape;1584;p56"/>
          <p:cNvGrpSpPr/>
          <p:nvPr/>
        </p:nvGrpSpPr>
        <p:grpSpPr>
          <a:xfrm>
            <a:off x="5826868" y="440660"/>
            <a:ext cx="8677071" cy="7341494"/>
            <a:chOff x="-4822863" y="-739150"/>
            <a:chExt cx="12892485" cy="5744289"/>
          </a:xfrm>
        </p:grpSpPr>
        <p:sp>
          <p:nvSpPr>
            <p:cNvPr id="17" name="Google Shape;1585;p56"/>
            <p:cNvSpPr/>
            <p:nvPr/>
          </p:nvSpPr>
          <p:spPr>
            <a:xfrm>
              <a:off x="-4822863" y="-739150"/>
              <a:ext cx="5744291" cy="5744289"/>
            </a:xfrm>
            <a:prstGeom prst="blockArc">
              <a:avLst>
                <a:gd name="adj1" fmla="val 18900000"/>
                <a:gd name="adj2" fmla="val 2700000"/>
                <a:gd name="adj3" fmla="val 376"/>
              </a:avLst>
            </a:prstGeom>
            <a:noFill/>
            <a:ln w="9525" cap="flat" cmpd="sng">
              <a:solidFill>
                <a:srgbClr val="13A0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586;p56"/>
            <p:cNvSpPr/>
            <p:nvPr/>
          </p:nvSpPr>
          <p:spPr>
            <a:xfrm>
              <a:off x="403203" y="266539"/>
              <a:ext cx="7666419" cy="533419"/>
            </a:xfrm>
            <a:prstGeom prst="rect">
              <a:avLst/>
            </a:prstGeom>
            <a:gradFill>
              <a:gsLst>
                <a:gs pos="0">
                  <a:srgbClr val="008469"/>
                </a:gs>
                <a:gs pos="80000">
                  <a:srgbClr val="00AE8A"/>
                </a:gs>
                <a:gs pos="100000">
                  <a:srgbClr val="00B28D"/>
                </a:gs>
              </a:gsLst>
              <a:lin ang="16200000" scaled="0"/>
            </a:gra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587;p56"/>
            <p:cNvSpPr txBox="1"/>
            <p:nvPr/>
          </p:nvSpPr>
          <p:spPr>
            <a:xfrm>
              <a:off x="403203" y="266539"/>
              <a:ext cx="7666419" cy="533419"/>
            </a:xfrm>
            <a:prstGeom prst="rect">
              <a:avLst/>
            </a:prstGeom>
            <a:noFill/>
            <a:ln>
              <a:noFill/>
            </a:ln>
          </p:spPr>
          <p:txBody>
            <a:bodyPr spcFirstLastPara="1" wrap="square" lIns="423400" tIns="25400" rIns="25400" bIns="25400" anchor="t" anchorCtr="0">
              <a:noAutofit/>
            </a:bodyPr>
            <a:lstStyle/>
            <a:p>
              <a:pPr lvl="0">
                <a:lnSpc>
                  <a:spcPct val="90000"/>
                </a:lnSpc>
                <a:buClr>
                  <a:srgbClr val="000000"/>
                </a:buClr>
                <a:buSzPts val="1000"/>
              </a:pPr>
              <a:r>
                <a:rPr lang="en-US" sz="1600" dirty="0" smtClean="0">
                  <a:latin typeface="Fraunces" charset="0"/>
                </a:rPr>
                <a:t>The smart pendant enhances the safety of visually impaired individuals by offering real-time obstacle detection and alerts.</a:t>
              </a:r>
              <a:endParaRPr sz="1600" b="0" i="0" u="none" strike="noStrike" cap="none" dirty="0">
                <a:latin typeface="Fraunces" charset="0"/>
                <a:ea typeface="Arial"/>
                <a:cs typeface="Arial"/>
                <a:sym typeface="Arial"/>
              </a:endParaRPr>
            </a:p>
          </p:txBody>
        </p:sp>
        <p:sp>
          <p:nvSpPr>
            <p:cNvPr id="20" name="Google Shape;1588;p56"/>
            <p:cNvSpPr/>
            <p:nvPr/>
          </p:nvSpPr>
          <p:spPr>
            <a:xfrm>
              <a:off x="69816" y="199861"/>
              <a:ext cx="666774" cy="666774"/>
            </a:xfrm>
            <a:prstGeom prst="ellipse">
              <a:avLst/>
            </a:prstGeom>
            <a:solidFill>
              <a:schemeClr val="lt1"/>
            </a:solidFill>
            <a:ln w="9525" cap="flat" cmpd="sng">
              <a:solidFill>
                <a:srgbClr val="13A0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592;p56"/>
            <p:cNvSpPr/>
            <p:nvPr/>
          </p:nvSpPr>
          <p:spPr>
            <a:xfrm>
              <a:off x="902750" y="1866285"/>
              <a:ext cx="7166872" cy="533419"/>
            </a:xfrm>
            <a:prstGeom prst="rect">
              <a:avLst/>
            </a:prstGeom>
            <a:gradFill>
              <a:gsLst>
                <a:gs pos="0">
                  <a:srgbClr val="CA7700"/>
                </a:gs>
                <a:gs pos="80000">
                  <a:srgbClr val="FF9D00"/>
                </a:gs>
                <a:gs pos="100000">
                  <a:srgbClr val="FF9F00"/>
                </a:gs>
              </a:gsLst>
              <a:lin ang="16200000" scaled="0"/>
            </a:gra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593;p56"/>
            <p:cNvSpPr txBox="1"/>
            <p:nvPr/>
          </p:nvSpPr>
          <p:spPr>
            <a:xfrm>
              <a:off x="902750" y="1866285"/>
              <a:ext cx="7166872" cy="533419"/>
            </a:xfrm>
            <a:prstGeom prst="rect">
              <a:avLst/>
            </a:prstGeom>
            <a:noFill/>
            <a:ln>
              <a:noFill/>
            </a:ln>
          </p:spPr>
          <p:txBody>
            <a:bodyPr spcFirstLastPara="1" wrap="square" lIns="423400" tIns="25400" rIns="25400" bIns="25400" anchor="t" anchorCtr="0">
              <a:noAutofit/>
            </a:bodyPr>
            <a:lstStyle/>
            <a:p>
              <a:pPr lvl="0">
                <a:lnSpc>
                  <a:spcPct val="90000"/>
                </a:lnSpc>
                <a:buClr>
                  <a:srgbClr val="000000"/>
                </a:buClr>
                <a:buSzPts val="1000"/>
              </a:pPr>
              <a:r>
                <a:rPr lang="en-US" sz="1600" dirty="0" smtClean="0">
                  <a:latin typeface="Fraunces" charset="0"/>
                </a:rPr>
                <a:t>It promotes independence, enabling users to navigate unfamiliar environments with more confidence.</a:t>
              </a:r>
              <a:endParaRPr sz="1600" b="0" i="0" u="none" strike="noStrike" cap="none" dirty="0">
                <a:solidFill>
                  <a:schemeClr val="lt1"/>
                </a:solidFill>
                <a:latin typeface="Fraunces" charset="0"/>
                <a:ea typeface="Calibri"/>
                <a:cs typeface="Calibri"/>
                <a:sym typeface="Calibri"/>
              </a:endParaRPr>
            </a:p>
          </p:txBody>
        </p:sp>
        <p:sp>
          <p:nvSpPr>
            <p:cNvPr id="26" name="Google Shape;1594;p56"/>
            <p:cNvSpPr/>
            <p:nvPr/>
          </p:nvSpPr>
          <p:spPr>
            <a:xfrm>
              <a:off x="569363" y="1799607"/>
              <a:ext cx="666774" cy="666774"/>
            </a:xfrm>
            <a:prstGeom prst="ellipse">
              <a:avLst/>
            </a:prstGeom>
            <a:solidFill>
              <a:schemeClr val="lt1"/>
            </a:solidFill>
            <a:ln w="9525" cap="flat" cmpd="sng">
              <a:solidFill>
                <a:srgbClr val="F39C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598;p56"/>
            <p:cNvSpPr/>
            <p:nvPr/>
          </p:nvSpPr>
          <p:spPr>
            <a:xfrm>
              <a:off x="403203" y="3466031"/>
              <a:ext cx="7666419" cy="533419"/>
            </a:xfrm>
            <a:prstGeom prst="rect">
              <a:avLst/>
            </a:prstGeom>
            <a:gradFill>
              <a:gsLst>
                <a:gs pos="0">
                  <a:srgbClr val="3A1C3D"/>
                </a:gs>
                <a:gs pos="80000">
                  <a:srgbClr val="4B2452"/>
                </a:gs>
                <a:gs pos="100000">
                  <a:srgbClr val="4C2353"/>
                </a:gs>
              </a:gsLst>
              <a:lin ang="16200000" scaled="0"/>
            </a:gra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599;p56"/>
            <p:cNvSpPr txBox="1"/>
            <p:nvPr/>
          </p:nvSpPr>
          <p:spPr>
            <a:xfrm>
              <a:off x="403203" y="3466031"/>
              <a:ext cx="7666419" cy="533419"/>
            </a:xfrm>
            <a:prstGeom prst="rect">
              <a:avLst/>
            </a:prstGeom>
            <a:noFill/>
            <a:ln>
              <a:noFill/>
            </a:ln>
          </p:spPr>
          <p:txBody>
            <a:bodyPr spcFirstLastPara="1" wrap="square" lIns="423400" tIns="25400" rIns="25400" bIns="25400" anchor="t" anchorCtr="0">
              <a:noAutofit/>
            </a:bodyPr>
            <a:lstStyle/>
            <a:p>
              <a:pPr lvl="0">
                <a:lnSpc>
                  <a:spcPct val="90000"/>
                </a:lnSpc>
                <a:buClr>
                  <a:srgbClr val="000000"/>
                </a:buClr>
                <a:buSzPts val="1000"/>
              </a:pPr>
              <a:r>
                <a:rPr lang="en-US" sz="1600" dirty="0" smtClean="0">
                  <a:solidFill>
                    <a:schemeClr val="bg1"/>
                  </a:solidFill>
                  <a:latin typeface="Fraunces" charset="0"/>
                </a:rPr>
                <a:t>The pendant reduces reliance on traditional tools like walking sticks or guide dogs, empowering users to explore new areas.</a:t>
              </a:r>
              <a:endParaRPr sz="1600" b="0" i="0" u="none" strike="noStrike" cap="none" dirty="0">
                <a:solidFill>
                  <a:schemeClr val="bg1"/>
                </a:solidFill>
                <a:latin typeface="Fraunces" charset="0"/>
                <a:ea typeface="Calibri"/>
                <a:cs typeface="Calibri"/>
                <a:sym typeface="Calibri"/>
              </a:endParaRPr>
            </a:p>
          </p:txBody>
        </p:sp>
        <p:sp>
          <p:nvSpPr>
            <p:cNvPr id="32" name="Google Shape;1600;p56"/>
            <p:cNvSpPr/>
            <p:nvPr/>
          </p:nvSpPr>
          <p:spPr>
            <a:xfrm>
              <a:off x="69816" y="3399354"/>
              <a:ext cx="666774" cy="666774"/>
            </a:xfrm>
            <a:prstGeom prst="ellipse">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1585;p56"/>
          <p:cNvSpPr/>
          <p:nvPr/>
        </p:nvSpPr>
        <p:spPr>
          <a:xfrm>
            <a:off x="5826868" y="450388"/>
            <a:ext cx="3866099" cy="7341494"/>
          </a:xfrm>
          <a:prstGeom prst="blockArc">
            <a:avLst>
              <a:gd name="adj1" fmla="val 18900000"/>
              <a:gd name="adj2" fmla="val 2700000"/>
              <a:gd name="adj3" fmla="val 376"/>
            </a:avLst>
          </a:prstGeom>
          <a:noFill/>
          <a:ln w="9525" cap="flat" cmpd="sng">
            <a:solidFill>
              <a:srgbClr val="13A0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 name="Google Shape;1353;p48"/>
          <p:cNvGrpSpPr/>
          <p:nvPr/>
        </p:nvGrpSpPr>
        <p:grpSpPr>
          <a:xfrm rot="10800000">
            <a:off x="29505" y="1616210"/>
            <a:ext cx="5009422" cy="4987631"/>
            <a:chOff x="1189265" y="89"/>
            <a:chExt cx="5957721" cy="4265811"/>
          </a:xfrm>
        </p:grpSpPr>
        <p:sp>
          <p:nvSpPr>
            <p:cNvPr id="70" name="Google Shape;1354;p48"/>
            <p:cNvSpPr/>
            <p:nvPr/>
          </p:nvSpPr>
          <p:spPr>
            <a:xfrm rot="10800000">
              <a:off x="1533614" y="89"/>
              <a:ext cx="5405120" cy="688697"/>
            </a:xfrm>
            <a:prstGeom prst="homePlate">
              <a:avLst>
                <a:gd name="adj" fmla="val 50000"/>
              </a:avLst>
            </a:prstGeom>
            <a:gradFill>
              <a:gsLst>
                <a:gs pos="0">
                  <a:srgbClr val="008469"/>
                </a:gs>
                <a:gs pos="80000">
                  <a:srgbClr val="00AE8A"/>
                </a:gs>
                <a:gs pos="100000">
                  <a:srgbClr val="00B28D"/>
                </a:gs>
              </a:gsLst>
              <a:lin ang="16200000" scaled="0"/>
            </a:gra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1355;p48"/>
            <p:cNvSpPr txBox="1"/>
            <p:nvPr/>
          </p:nvSpPr>
          <p:spPr>
            <a:xfrm rot="10800000">
              <a:off x="1741866" y="89"/>
              <a:ext cx="5405120" cy="688697"/>
            </a:xfrm>
            <a:prstGeom prst="rect">
              <a:avLst/>
            </a:prstGeom>
            <a:noFill/>
            <a:ln>
              <a:noFill/>
            </a:ln>
          </p:spPr>
          <p:txBody>
            <a:bodyPr spcFirstLastPara="1" wrap="square" lIns="303675" tIns="49525" rIns="92450" bIns="49525" anchor="t" anchorCtr="0">
              <a:noAutofit/>
            </a:bodyPr>
            <a:lstStyle/>
            <a:p>
              <a:pPr lvl="0">
                <a:lnSpc>
                  <a:spcPct val="90000"/>
                </a:lnSpc>
                <a:buClr>
                  <a:srgbClr val="000000"/>
                </a:buClr>
                <a:buSzPts val="1300"/>
              </a:pPr>
              <a:r>
                <a:rPr lang="en-US" sz="1600" dirty="0" smtClean="0">
                  <a:latin typeface="Fraunces" charset="0"/>
                </a:rPr>
                <a:t>Customizable features to adapt to different user needs and environments, making it a more personalized assistive tool.</a:t>
              </a:r>
              <a:endParaRPr sz="1600" b="0" i="0" u="none" strike="noStrike" cap="none" dirty="0">
                <a:solidFill>
                  <a:srgbClr val="000000"/>
                </a:solidFill>
                <a:latin typeface="Fraunces" charset="0"/>
                <a:ea typeface="Arial"/>
                <a:cs typeface="Arial"/>
                <a:sym typeface="Arial"/>
              </a:endParaRPr>
            </a:p>
          </p:txBody>
        </p:sp>
        <p:sp>
          <p:nvSpPr>
            <p:cNvPr id="72" name="Google Shape;1356;p48"/>
            <p:cNvSpPr/>
            <p:nvPr/>
          </p:nvSpPr>
          <p:spPr>
            <a:xfrm>
              <a:off x="1189265" y="89"/>
              <a:ext cx="688697" cy="688697"/>
            </a:xfrm>
            <a:prstGeom prst="ellipse">
              <a:avLst/>
            </a:prstGeom>
            <a:solidFill>
              <a:srgbClr val="B9D5CD"/>
            </a:soli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1357;p48"/>
            <p:cNvSpPr/>
            <p:nvPr/>
          </p:nvSpPr>
          <p:spPr>
            <a:xfrm rot="10800000">
              <a:off x="1533613" y="1968644"/>
              <a:ext cx="5405121" cy="688697"/>
            </a:xfrm>
            <a:prstGeom prst="homePlate">
              <a:avLst>
                <a:gd name="adj" fmla="val 50000"/>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1358;p48"/>
            <p:cNvSpPr txBox="1"/>
            <p:nvPr/>
          </p:nvSpPr>
          <p:spPr>
            <a:xfrm rot="10800000">
              <a:off x="1763635" y="1964252"/>
              <a:ext cx="5232945" cy="688697"/>
            </a:xfrm>
            <a:prstGeom prst="rect">
              <a:avLst/>
            </a:prstGeom>
            <a:noFill/>
            <a:ln>
              <a:noFill/>
            </a:ln>
          </p:spPr>
          <p:txBody>
            <a:bodyPr spcFirstLastPara="1" wrap="square" lIns="303675" tIns="49525" rIns="92450" bIns="49525" anchor="t" anchorCtr="0">
              <a:noAutofit/>
            </a:bodyPr>
            <a:lstStyle/>
            <a:p>
              <a:pPr lvl="0">
                <a:lnSpc>
                  <a:spcPct val="90000"/>
                </a:lnSpc>
                <a:buClr>
                  <a:srgbClr val="000000"/>
                </a:buClr>
                <a:buSzPts val="1300"/>
              </a:pPr>
              <a:r>
                <a:rPr lang="en-US" sz="1600" dirty="0" smtClean="0">
                  <a:latin typeface="Fraunces" charset="0"/>
                </a:rPr>
                <a:t>A discreet and comfortable design that integrates seamlessly into the user's lifestyle.</a:t>
              </a:r>
              <a:endParaRPr sz="1600" b="0" i="0" u="none" strike="noStrike" cap="none" dirty="0">
                <a:latin typeface="Fraunces" charset="0"/>
                <a:ea typeface="Calibri"/>
                <a:cs typeface="Calibri"/>
                <a:sym typeface="Calibri"/>
              </a:endParaRPr>
            </a:p>
          </p:txBody>
        </p:sp>
        <p:sp>
          <p:nvSpPr>
            <p:cNvPr id="75" name="Google Shape;1359;p48"/>
            <p:cNvSpPr/>
            <p:nvPr/>
          </p:nvSpPr>
          <p:spPr>
            <a:xfrm>
              <a:off x="1189265" y="1951025"/>
              <a:ext cx="688697" cy="688697"/>
            </a:xfrm>
            <a:prstGeom prst="ellipse">
              <a:avLst/>
            </a:prstGeom>
            <a:solidFill>
              <a:srgbClr val="D4DFC1"/>
            </a:soli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1366;p48"/>
            <p:cNvSpPr/>
            <p:nvPr/>
          </p:nvSpPr>
          <p:spPr>
            <a:xfrm rot="10800000">
              <a:off x="1533613" y="3552242"/>
              <a:ext cx="5405120" cy="688697"/>
            </a:xfrm>
            <a:prstGeom prst="homePlate">
              <a:avLst>
                <a:gd name="adj" fmla="val 50000"/>
              </a:avLst>
            </a:prstGeom>
            <a:gradFill>
              <a:gsLst>
                <a:gs pos="0">
                  <a:srgbClr val="3A1C3D"/>
                </a:gs>
                <a:gs pos="80000">
                  <a:srgbClr val="4B2452"/>
                </a:gs>
                <a:gs pos="100000">
                  <a:srgbClr val="4C2353"/>
                </a:gs>
              </a:gsLst>
              <a:lin ang="16200000" scaled="0"/>
            </a:gra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1367;p48"/>
            <p:cNvSpPr txBox="1"/>
            <p:nvPr/>
          </p:nvSpPr>
          <p:spPr>
            <a:xfrm rot="10800000">
              <a:off x="1705788" y="3460721"/>
              <a:ext cx="5232945" cy="688697"/>
            </a:xfrm>
            <a:prstGeom prst="rect">
              <a:avLst/>
            </a:prstGeom>
            <a:noFill/>
            <a:ln>
              <a:noFill/>
            </a:ln>
          </p:spPr>
          <p:txBody>
            <a:bodyPr spcFirstLastPara="1" wrap="square" lIns="303675" tIns="49525" rIns="92450" bIns="49525" anchor="t" anchorCtr="0">
              <a:noAutofit/>
            </a:bodyPr>
            <a:lstStyle/>
            <a:p>
              <a:pPr lvl="0">
                <a:lnSpc>
                  <a:spcPct val="90000"/>
                </a:lnSpc>
                <a:buClr>
                  <a:srgbClr val="000000"/>
                </a:buClr>
                <a:buSzPts val="1300"/>
              </a:pPr>
              <a:r>
                <a:rPr lang="en-US" sz="1600" dirty="0" smtClean="0">
                  <a:solidFill>
                    <a:schemeClr val="bg1"/>
                  </a:solidFill>
                  <a:latin typeface="Fraunces" charset="0"/>
                </a:rPr>
                <a:t>Increased personal freedom and confidence in daily activities.</a:t>
              </a:r>
              <a:endParaRPr sz="1600" b="0" i="0" u="none" strike="noStrike" cap="none" dirty="0">
                <a:solidFill>
                  <a:schemeClr val="bg1"/>
                </a:solidFill>
                <a:latin typeface="Fraunces" charset="0"/>
                <a:ea typeface="Calibri"/>
                <a:cs typeface="Calibri"/>
                <a:sym typeface="Calibri"/>
              </a:endParaRPr>
            </a:p>
          </p:txBody>
        </p:sp>
        <p:sp>
          <p:nvSpPr>
            <p:cNvPr id="84" name="Google Shape;1368;p48"/>
            <p:cNvSpPr/>
            <p:nvPr/>
          </p:nvSpPr>
          <p:spPr>
            <a:xfrm>
              <a:off x="1189265" y="3577203"/>
              <a:ext cx="688697" cy="688697"/>
            </a:xfrm>
            <a:prstGeom prst="ellipse">
              <a:avLst/>
            </a:prstGeom>
            <a:solidFill>
              <a:srgbClr val="C0BCC1"/>
            </a:soli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6" name="Straight Connector 85"/>
          <p:cNvCxnSpPr>
            <a:stCxn id="84" idx="0"/>
            <a:endCxn id="75" idx="4"/>
          </p:cNvCxnSpPr>
          <p:nvPr/>
        </p:nvCxnSpPr>
        <p:spPr>
          <a:xfrm>
            <a:off x="4749389" y="2421442"/>
            <a:ext cx="0" cy="1096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5" idx="0"/>
            <a:endCxn id="72" idx="4"/>
          </p:cNvCxnSpPr>
          <p:nvPr/>
        </p:nvCxnSpPr>
        <p:spPr>
          <a:xfrm>
            <a:off x="4749389" y="4322786"/>
            <a:ext cx="0" cy="147582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9490" y="533876"/>
            <a:ext cx="4853821" cy="606743"/>
          </a:xfrm>
          <a:prstGeom prst="rect">
            <a:avLst/>
          </a:prstGeom>
          <a:noFill/>
          <a:ln/>
        </p:spPr>
        <p:txBody>
          <a:bodyPr wrap="none" lIns="0" tIns="0" rIns="0" bIns="0" rtlCol="0" anchor="t"/>
          <a:lstStyle/>
          <a:p>
            <a:pPr marL="0" indent="0">
              <a:lnSpc>
                <a:spcPts val="4750"/>
              </a:lnSpc>
              <a:buNone/>
            </a:pPr>
            <a:r>
              <a:rPr lang="en-IN" sz="4000" dirty="0" smtClean="0">
                <a:solidFill>
                  <a:srgbClr val="FFFFFF"/>
                </a:solidFill>
                <a:latin typeface="Fraunces" pitchFamily="34" charset="0"/>
              </a:rPr>
              <a:t>Our Product Vs Other Product  </a:t>
            </a:r>
            <a:endParaRPr lang="en-US" sz="4000" dirty="0"/>
          </a:p>
        </p:txBody>
      </p:sp>
      <p:sp>
        <p:nvSpPr>
          <p:cNvPr id="4098" name="AutoShape 2" descr="C:\Users\vikas\AppData\Local\Temp\{A588E596-DC0E-4AA8-8C34-62621F42FBC3}.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grpSp>
        <p:nvGrpSpPr>
          <p:cNvPr id="23" name="Google Shape;4207;p133"/>
          <p:cNvGrpSpPr/>
          <p:nvPr/>
        </p:nvGrpSpPr>
        <p:grpSpPr>
          <a:xfrm>
            <a:off x="1612940" y="1140620"/>
            <a:ext cx="12958689" cy="6520738"/>
            <a:chOff x="173843" y="33914"/>
            <a:chExt cx="7780313" cy="4198160"/>
          </a:xfrm>
        </p:grpSpPr>
        <p:sp>
          <p:nvSpPr>
            <p:cNvPr id="27" name="Google Shape;4208;p133"/>
            <p:cNvSpPr/>
            <p:nvPr/>
          </p:nvSpPr>
          <p:spPr>
            <a:xfrm>
              <a:off x="874071" y="733963"/>
              <a:ext cx="6768871" cy="3498111"/>
            </a:xfrm>
            <a:prstGeom prst="rect">
              <a:avLst/>
            </a:prstGeom>
            <a:solidFill>
              <a:srgbClr val="D4DFC1"/>
            </a:soli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209;p133"/>
            <p:cNvSpPr/>
            <p:nvPr/>
          </p:nvSpPr>
          <p:spPr>
            <a:xfrm>
              <a:off x="1076359" y="1143072"/>
              <a:ext cx="3143246" cy="299259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4210;p133"/>
            <p:cNvSpPr txBox="1"/>
            <p:nvPr/>
          </p:nvSpPr>
          <p:spPr>
            <a:xfrm>
              <a:off x="1076359" y="1143072"/>
              <a:ext cx="3143246" cy="2992591"/>
            </a:xfrm>
            <a:prstGeom prst="rect">
              <a:avLst/>
            </a:prstGeom>
            <a:noFill/>
            <a:ln>
              <a:noFill/>
            </a:ln>
          </p:spPr>
          <p:txBody>
            <a:bodyPr spcFirstLastPara="1" wrap="square" lIns="57150" tIns="57150" rIns="57150" bIns="57150" anchor="t" anchorCtr="0">
              <a:noAutofit/>
            </a:bodyPr>
            <a:lstStyle/>
            <a:p>
              <a:pPr marL="0" lvl="0" indent="0" algn="l" rtl="0">
                <a:lnSpc>
                  <a:spcPct val="115000"/>
                </a:lnSpc>
                <a:spcBef>
                  <a:spcPts val="900"/>
                </a:spcBef>
                <a:spcAft>
                  <a:spcPts val="0"/>
                </a:spcAft>
                <a:buNone/>
              </a:pPr>
              <a:r>
                <a:rPr lang="en-IN" sz="2000" b="1" dirty="0" smtClean="0">
                  <a:solidFill>
                    <a:srgbClr val="111111"/>
                  </a:solidFill>
                  <a:highlight>
                    <a:srgbClr val="F7F7F7"/>
                  </a:highlight>
                  <a:latin typeface="Roboto" charset="0"/>
                  <a:ea typeface="Roboto"/>
                  <a:cs typeface="Roboto" charset="0"/>
                  <a:sym typeface="Roboto"/>
                </a:rPr>
                <a:t>Smart Pendant :</a:t>
              </a:r>
              <a:endParaRPr lang="en-US" sz="2000" dirty="0" smtClean="0">
                <a:latin typeface="Roboto" charset="0"/>
                <a:cs typeface="Roboto" charset="0"/>
              </a:endParaRPr>
            </a:p>
            <a:p>
              <a:pPr marL="457200" lvl="0" indent="-323850">
                <a:lnSpc>
                  <a:spcPct val="115000"/>
                </a:lnSpc>
                <a:spcBef>
                  <a:spcPts val="900"/>
                </a:spcBef>
                <a:buClr>
                  <a:srgbClr val="111111"/>
                </a:buClr>
                <a:buSzPts val="1500"/>
                <a:buFont typeface="Roboto"/>
                <a:buChar char="●"/>
              </a:pPr>
              <a:r>
                <a:rPr lang="en-US" dirty="0" smtClean="0">
                  <a:latin typeface="Fraunces" charset="0"/>
                </a:rPr>
                <a:t>Detects obstacles at various heights and angles.</a:t>
              </a:r>
            </a:p>
            <a:p>
              <a:pPr marL="457200" lvl="0" indent="-323850">
                <a:lnSpc>
                  <a:spcPct val="115000"/>
                </a:lnSpc>
                <a:buClr>
                  <a:srgbClr val="111111"/>
                </a:buClr>
                <a:buSzPts val="1500"/>
                <a:buFont typeface="Roboto"/>
                <a:buChar char="●"/>
              </a:pPr>
              <a:r>
                <a:rPr lang="en-US" dirty="0" smtClean="0">
                  <a:latin typeface="Fraunces" charset="0"/>
                </a:rPr>
                <a:t>Provides hands-free navigation. </a:t>
              </a:r>
              <a:endParaRPr lang="en-US" dirty="0">
                <a:latin typeface="Fraunces" charset="0"/>
              </a:endParaRPr>
            </a:p>
            <a:p>
              <a:pPr marL="457200" lvl="0" indent="-323850">
                <a:lnSpc>
                  <a:spcPct val="115000"/>
                </a:lnSpc>
                <a:buClr>
                  <a:srgbClr val="111111"/>
                </a:buClr>
                <a:buSzPts val="1500"/>
                <a:buFont typeface="Roboto"/>
                <a:buChar char="●"/>
              </a:pPr>
              <a:r>
                <a:rPr lang="en-US" dirty="0" smtClean="0">
                  <a:latin typeface="Fraunces" charset="0"/>
                </a:rPr>
                <a:t>Gives sound alerts to warn about nearby obstacles.</a:t>
              </a:r>
            </a:p>
            <a:p>
              <a:pPr marL="457200" lvl="0" indent="-323850">
                <a:lnSpc>
                  <a:spcPct val="115000"/>
                </a:lnSpc>
                <a:buClr>
                  <a:srgbClr val="111111"/>
                </a:buClr>
                <a:buSzPts val="1500"/>
                <a:buFont typeface="Roboto"/>
                <a:buChar char="●"/>
              </a:pPr>
              <a:r>
                <a:rPr lang="en-US" dirty="0" smtClean="0">
                  <a:latin typeface="Fraunces" charset="0"/>
                </a:rPr>
                <a:t>Customizable to individual user needs. </a:t>
              </a:r>
            </a:p>
            <a:p>
              <a:pPr marL="457200" lvl="0" indent="-323850">
                <a:lnSpc>
                  <a:spcPct val="115000"/>
                </a:lnSpc>
                <a:buClr>
                  <a:srgbClr val="111111"/>
                </a:buClr>
                <a:buSzPts val="1500"/>
                <a:buFont typeface="Roboto"/>
                <a:buChar char="●"/>
              </a:pPr>
              <a:r>
                <a:rPr lang="en-US" dirty="0" smtClean="0">
                  <a:latin typeface="Fraunces" charset="0"/>
                </a:rPr>
                <a:t>Covers a larger detection range.</a:t>
              </a:r>
            </a:p>
            <a:p>
              <a:pPr marL="457200" lvl="0" indent="-323850">
                <a:lnSpc>
                  <a:spcPct val="115000"/>
                </a:lnSpc>
                <a:buClr>
                  <a:srgbClr val="111111"/>
                </a:buClr>
                <a:buSzPts val="1500"/>
                <a:buFont typeface="Roboto"/>
                <a:buChar char="●"/>
              </a:pPr>
              <a:r>
                <a:rPr lang="en-US" dirty="0" smtClean="0">
                  <a:latin typeface="Fraunces" charset="0"/>
                </a:rPr>
                <a:t>Easy to use for everyone.</a:t>
              </a:r>
            </a:p>
            <a:p>
              <a:pPr marL="457200" lvl="0" indent="-323850">
                <a:lnSpc>
                  <a:spcPct val="115000"/>
                </a:lnSpc>
                <a:buClr>
                  <a:srgbClr val="111111"/>
                </a:buClr>
                <a:buSzPts val="1500"/>
                <a:buFont typeface="Roboto"/>
                <a:buChar char="●"/>
              </a:pPr>
              <a:r>
                <a:rPr lang="en-US" dirty="0" smtClean="0">
                  <a:latin typeface="Fraunces" charset="0"/>
                </a:rPr>
                <a:t>Can integrate with </a:t>
              </a:r>
              <a:r>
                <a:rPr lang="en-US" dirty="0" err="1" smtClean="0">
                  <a:latin typeface="Fraunces" charset="0"/>
                </a:rPr>
                <a:t>smartphones</a:t>
              </a:r>
              <a:r>
                <a:rPr lang="en-US" dirty="0" smtClean="0">
                  <a:latin typeface="Fraunces" charset="0"/>
                </a:rPr>
                <a:t> for added features.</a:t>
              </a:r>
            </a:p>
            <a:p>
              <a:pPr marL="457200" lvl="0" indent="-323850">
                <a:lnSpc>
                  <a:spcPct val="115000"/>
                </a:lnSpc>
                <a:buClr>
                  <a:srgbClr val="111111"/>
                </a:buClr>
                <a:buSzPts val="1500"/>
                <a:buFont typeface="Roboto"/>
                <a:buChar char="●"/>
              </a:pPr>
              <a:r>
                <a:rPr lang="en-US" dirty="0" smtClean="0">
                  <a:latin typeface="Fraunces" charset="0"/>
                </a:rPr>
                <a:t>Lightweight and designed for all-day wear.</a:t>
              </a:r>
              <a:endParaRPr dirty="0">
                <a:solidFill>
                  <a:srgbClr val="111111"/>
                </a:solidFill>
                <a:highlight>
                  <a:srgbClr val="F7F7F7"/>
                </a:highlight>
                <a:latin typeface="Fraunces" charset="0"/>
                <a:ea typeface="Roboto"/>
                <a:cs typeface="Roboto"/>
                <a:sym typeface="Roboto"/>
              </a:endParaRPr>
            </a:p>
            <a:p>
              <a:pPr marL="457200" lvl="0" indent="0" algn="l" rtl="0">
                <a:lnSpc>
                  <a:spcPct val="115000"/>
                </a:lnSpc>
                <a:spcBef>
                  <a:spcPts val="900"/>
                </a:spcBef>
                <a:spcAft>
                  <a:spcPts val="0"/>
                </a:spcAft>
                <a:buNone/>
              </a:pPr>
              <a:endParaRPr sz="1300" b="1" dirty="0">
                <a:solidFill>
                  <a:srgbClr val="111111"/>
                </a:solidFill>
                <a:highlight>
                  <a:srgbClr val="F7F7F7"/>
                </a:highlight>
                <a:latin typeface="Roboto"/>
                <a:ea typeface="Roboto"/>
                <a:cs typeface="Roboto"/>
                <a:sym typeface="Roboto"/>
              </a:endParaRPr>
            </a:p>
            <a:p>
              <a:pPr marL="0" marR="0" lvl="0" indent="0" algn="l" rtl="0">
                <a:lnSpc>
                  <a:spcPct val="90000"/>
                </a:lnSpc>
                <a:spcBef>
                  <a:spcPts val="345"/>
                </a:spcBef>
                <a:spcAft>
                  <a:spcPts val="0"/>
                </a:spcAft>
                <a:buNone/>
              </a:pPr>
              <a:endParaRPr sz="3000" dirty="0">
                <a:solidFill>
                  <a:srgbClr val="4F6128"/>
                </a:solidFill>
                <a:latin typeface="Calibri"/>
                <a:ea typeface="Calibri"/>
                <a:cs typeface="Calibri"/>
                <a:sym typeface="Calibri"/>
              </a:endParaRPr>
            </a:p>
          </p:txBody>
        </p:sp>
        <p:sp>
          <p:nvSpPr>
            <p:cNvPr id="33" name="Google Shape;4211;p133"/>
            <p:cNvSpPr/>
            <p:nvPr/>
          </p:nvSpPr>
          <p:spPr>
            <a:xfrm>
              <a:off x="4289629" y="1143072"/>
              <a:ext cx="3143246" cy="299259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212;p133"/>
            <p:cNvSpPr txBox="1"/>
            <p:nvPr/>
          </p:nvSpPr>
          <p:spPr>
            <a:xfrm>
              <a:off x="4289629" y="1143072"/>
              <a:ext cx="3143246" cy="2992591"/>
            </a:xfrm>
            <a:prstGeom prst="rect">
              <a:avLst/>
            </a:prstGeom>
            <a:noFill/>
            <a:ln>
              <a:noFill/>
            </a:ln>
          </p:spPr>
          <p:txBody>
            <a:bodyPr spcFirstLastPara="1" wrap="square" lIns="57150" tIns="57150" rIns="57150" bIns="57150" anchor="t" anchorCtr="0">
              <a:noAutofit/>
            </a:bodyPr>
            <a:lstStyle/>
            <a:p>
              <a:pPr lvl="0">
                <a:lnSpc>
                  <a:spcPct val="115000"/>
                </a:lnSpc>
                <a:spcBef>
                  <a:spcPts val="900"/>
                </a:spcBef>
              </a:pPr>
              <a:r>
                <a:rPr lang="en-IN" sz="2000" b="1" dirty="0" smtClean="0">
                  <a:solidFill>
                    <a:srgbClr val="111111"/>
                  </a:solidFill>
                  <a:highlight>
                    <a:srgbClr val="F7F7F7"/>
                  </a:highlight>
                  <a:latin typeface="Roboto"/>
                  <a:ea typeface="Roboto"/>
                  <a:cs typeface="Roboto"/>
                  <a:sym typeface="Roboto"/>
                </a:rPr>
                <a:t>Walking stick :</a:t>
              </a:r>
              <a:endParaRPr sz="2000" b="1" dirty="0">
                <a:solidFill>
                  <a:srgbClr val="111111"/>
                </a:solidFill>
                <a:highlight>
                  <a:srgbClr val="F7F7F7"/>
                </a:highlight>
                <a:latin typeface="Roboto"/>
                <a:ea typeface="Roboto"/>
                <a:cs typeface="Roboto"/>
                <a:sym typeface="Roboto"/>
              </a:endParaRPr>
            </a:p>
            <a:p>
              <a:pPr marL="457200" lvl="0" indent="-330200" algn="l" rtl="0">
                <a:lnSpc>
                  <a:spcPct val="115000"/>
                </a:lnSpc>
                <a:spcBef>
                  <a:spcPts val="0"/>
                </a:spcBef>
                <a:spcAft>
                  <a:spcPts val="0"/>
                </a:spcAft>
                <a:buClr>
                  <a:srgbClr val="111111"/>
                </a:buClr>
                <a:buSzPts val="1600"/>
                <a:buFont typeface="Roboto"/>
                <a:buChar char="●"/>
              </a:pPr>
              <a:endParaRPr sz="1600" dirty="0">
                <a:solidFill>
                  <a:srgbClr val="111111"/>
                </a:solidFill>
                <a:highlight>
                  <a:srgbClr val="F7F7F7"/>
                </a:highlight>
                <a:latin typeface="Roboto"/>
                <a:ea typeface="Roboto"/>
                <a:cs typeface="Roboto"/>
                <a:sym typeface="Roboto"/>
              </a:endParaRPr>
            </a:p>
            <a:p>
              <a:pPr marL="457200" lvl="0" indent="-330200">
                <a:lnSpc>
                  <a:spcPct val="115000"/>
                </a:lnSpc>
                <a:buClr>
                  <a:srgbClr val="111111"/>
                </a:buClr>
                <a:buSzPts val="1600"/>
                <a:buFont typeface="Roboto"/>
                <a:buChar char="●"/>
              </a:pPr>
              <a:r>
                <a:rPr lang="en-US" dirty="0" smtClean="0">
                  <a:latin typeface="Fraunces" charset="0"/>
                </a:rPr>
                <a:t>Only detects ground-level obstacles.</a:t>
              </a:r>
            </a:p>
            <a:p>
              <a:pPr marL="457200" lvl="0" indent="-330200">
                <a:lnSpc>
                  <a:spcPct val="115000"/>
                </a:lnSpc>
                <a:buClr>
                  <a:srgbClr val="111111"/>
                </a:buClr>
                <a:buSzPts val="1600"/>
                <a:buFont typeface="Roboto"/>
                <a:buChar char="●"/>
              </a:pPr>
              <a:r>
                <a:rPr lang="en-US" dirty="0" smtClean="0">
                  <a:latin typeface="Fraunces" charset="0"/>
                </a:rPr>
                <a:t>Requires constant attention from the user.</a:t>
              </a:r>
            </a:p>
            <a:p>
              <a:pPr marL="457200" lvl="0" indent="-330200">
                <a:lnSpc>
                  <a:spcPct val="115000"/>
                </a:lnSpc>
                <a:buClr>
                  <a:srgbClr val="111111"/>
                </a:buClr>
                <a:buSzPts val="1600"/>
                <a:buFont typeface="Roboto"/>
                <a:buChar char="●"/>
              </a:pPr>
              <a:r>
                <a:rPr lang="en-US" dirty="0" smtClean="0">
                  <a:latin typeface="Fraunces" charset="0"/>
                </a:rPr>
                <a:t>No alerts; users have to be very aware.</a:t>
              </a:r>
            </a:p>
            <a:p>
              <a:pPr marL="457200" lvl="0" indent="-330200">
                <a:lnSpc>
                  <a:spcPct val="115000"/>
                </a:lnSpc>
                <a:buClr>
                  <a:srgbClr val="111111"/>
                </a:buClr>
                <a:buSzPts val="1600"/>
                <a:buFont typeface="Roboto"/>
                <a:buChar char="●"/>
              </a:pPr>
              <a:r>
                <a:rPr lang="en-US" dirty="0" smtClean="0">
                  <a:latin typeface="Fraunces" charset="0"/>
                </a:rPr>
                <a:t>No personal options available.</a:t>
              </a:r>
            </a:p>
            <a:p>
              <a:pPr marL="457200" lvl="0" indent="-330200">
                <a:lnSpc>
                  <a:spcPct val="115000"/>
                </a:lnSpc>
                <a:buClr>
                  <a:srgbClr val="111111"/>
                </a:buClr>
                <a:buSzPts val="1600"/>
                <a:buFont typeface="Roboto"/>
                <a:buChar char="●"/>
              </a:pPr>
              <a:r>
                <a:rPr lang="en-US" dirty="0" smtClean="0">
                  <a:latin typeface="Fraunces" charset="0"/>
                </a:rPr>
                <a:t>Limited range; relies on manual detection.</a:t>
              </a:r>
            </a:p>
            <a:p>
              <a:pPr marL="457200" lvl="0" indent="-330200">
                <a:lnSpc>
                  <a:spcPct val="115000"/>
                </a:lnSpc>
                <a:buClr>
                  <a:srgbClr val="111111"/>
                </a:buClr>
                <a:buSzPts val="1600"/>
                <a:buFont typeface="Roboto"/>
                <a:buChar char="●"/>
              </a:pPr>
              <a:r>
                <a:rPr lang="en-US" dirty="0" smtClean="0">
                  <a:latin typeface="Fraunces" charset="0"/>
                </a:rPr>
                <a:t>May require training to use effectively.</a:t>
              </a:r>
            </a:p>
            <a:p>
              <a:pPr marL="457200" lvl="0" indent="-330200">
                <a:lnSpc>
                  <a:spcPct val="115000"/>
                </a:lnSpc>
                <a:buClr>
                  <a:srgbClr val="111111"/>
                </a:buClr>
                <a:buSzPts val="1600"/>
                <a:buFont typeface="Roboto"/>
                <a:buChar char="●"/>
              </a:pPr>
              <a:r>
                <a:rPr lang="en-US" dirty="0" smtClean="0">
                  <a:latin typeface="Fraunces" charset="0"/>
                </a:rPr>
                <a:t>No technological integration.</a:t>
              </a:r>
            </a:p>
            <a:p>
              <a:pPr marL="457200" lvl="0" indent="-330200">
                <a:lnSpc>
                  <a:spcPct val="115000"/>
                </a:lnSpc>
                <a:buClr>
                  <a:srgbClr val="111111"/>
                </a:buClr>
                <a:buSzPts val="1600"/>
                <a:buFont typeface="Roboto"/>
                <a:buChar char="●"/>
              </a:pPr>
              <a:r>
                <a:rPr lang="en-US" dirty="0" smtClean="0">
                  <a:latin typeface="Fraunces" charset="0"/>
                </a:rPr>
                <a:t>Can feel heavy or uncomfortable after a while.</a:t>
              </a:r>
              <a:endParaRPr sz="1200" b="1" dirty="0">
                <a:solidFill>
                  <a:srgbClr val="111111"/>
                </a:solidFill>
                <a:highlight>
                  <a:srgbClr val="F7F7F7"/>
                </a:highlight>
                <a:latin typeface="Fraunces" charset="0"/>
                <a:ea typeface="Roboto"/>
                <a:cs typeface="Roboto"/>
                <a:sym typeface="Roboto"/>
              </a:endParaRPr>
            </a:p>
          </p:txBody>
        </p:sp>
        <p:sp>
          <p:nvSpPr>
            <p:cNvPr id="35" name="Google Shape;4213;p133"/>
            <p:cNvSpPr/>
            <p:nvPr/>
          </p:nvSpPr>
          <p:spPr>
            <a:xfrm>
              <a:off x="173843" y="33914"/>
              <a:ext cx="1322653" cy="1322653"/>
            </a:xfrm>
            <a:prstGeom prst="plus">
              <a:avLst>
                <a:gd name="adj" fmla="val 32810"/>
              </a:avLst>
            </a:prstGeom>
            <a:gradFill>
              <a:gsLst>
                <a:gs pos="0">
                  <a:srgbClr val="759336"/>
                </a:gs>
                <a:gs pos="80000">
                  <a:srgbClr val="99C247"/>
                </a:gs>
                <a:gs pos="100000">
                  <a:srgbClr val="9BC545"/>
                </a:gs>
              </a:gsLst>
              <a:lin ang="16200000" scaled="0"/>
            </a:gradFill>
            <a:ln w="9525" cap="flat" cmpd="sng">
              <a:solidFill>
                <a:schemeClr val="accent3"/>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4214;p133"/>
            <p:cNvSpPr/>
            <p:nvPr/>
          </p:nvSpPr>
          <p:spPr>
            <a:xfrm>
              <a:off x="6709306" y="509572"/>
              <a:ext cx="1244850" cy="426599"/>
            </a:xfrm>
            <a:prstGeom prst="rect">
              <a:avLst/>
            </a:prstGeom>
            <a:gradFill>
              <a:gsLst>
                <a:gs pos="0">
                  <a:srgbClr val="CA7700"/>
                </a:gs>
                <a:gs pos="80000">
                  <a:srgbClr val="FF9C00"/>
                </a:gs>
                <a:gs pos="100000">
                  <a:srgbClr val="FF9E00"/>
                </a:gs>
              </a:gsLst>
              <a:lin ang="16200000" scaled="0"/>
            </a:gradFill>
            <a:ln w="9525" cap="flat" cmpd="sng">
              <a:solidFill>
                <a:srgbClr val="F29B11"/>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 name="Google Shape;4215;p133"/>
            <p:cNvCxnSpPr/>
            <p:nvPr/>
          </p:nvCxnSpPr>
          <p:spPr>
            <a:xfrm>
              <a:off x="4258507" y="1149471"/>
              <a:ext cx="778" cy="2858213"/>
            </a:xfrm>
            <a:prstGeom prst="straightConnector1">
              <a:avLst/>
            </a:prstGeom>
            <a:noFill/>
            <a:ln w="9525" cap="flat" cmpd="sng">
              <a:solidFill>
                <a:schemeClr val="accent3"/>
              </a:solidFill>
              <a:prstDash val="solid"/>
              <a:round/>
              <a:headEnd type="none" w="sm" len="sm"/>
              <a:tailEnd type="none" w="sm" len="sm"/>
            </a:ln>
          </p:spPr>
        </p:cxnSp>
      </p:grpSp>
      <p:sp>
        <p:nvSpPr>
          <p:cNvPr id="85" name="Right Arrow 84"/>
          <p:cNvSpPr/>
          <p:nvPr/>
        </p:nvSpPr>
        <p:spPr>
          <a:xfrm>
            <a:off x="194586" y="2552701"/>
            <a:ext cx="1503207" cy="638174"/>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1.Obstacle Detection</a:t>
            </a:r>
            <a:endParaRPr lang="en-US" sz="1200" dirty="0">
              <a:solidFill>
                <a:schemeClr val="tx1"/>
              </a:solidFill>
            </a:endParaRPr>
          </a:p>
        </p:txBody>
      </p:sp>
      <p:sp>
        <p:nvSpPr>
          <p:cNvPr id="87" name="Right Arrow 86"/>
          <p:cNvSpPr/>
          <p:nvPr/>
        </p:nvSpPr>
        <p:spPr>
          <a:xfrm>
            <a:off x="194586" y="3771901"/>
            <a:ext cx="1503207" cy="57149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3.Alerts</a:t>
            </a:r>
            <a:endParaRPr lang="en-US" sz="1200" dirty="0">
              <a:solidFill>
                <a:schemeClr val="tx1"/>
              </a:solidFill>
            </a:endParaRPr>
          </a:p>
        </p:txBody>
      </p:sp>
      <p:sp>
        <p:nvSpPr>
          <p:cNvPr id="88" name="Right Arrow 87"/>
          <p:cNvSpPr/>
          <p:nvPr/>
        </p:nvSpPr>
        <p:spPr>
          <a:xfrm>
            <a:off x="194586" y="3190875"/>
            <a:ext cx="1503207" cy="59055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2.Navigation</a:t>
            </a:r>
            <a:endParaRPr lang="en-US" sz="1200" dirty="0">
              <a:solidFill>
                <a:schemeClr val="tx1"/>
              </a:solidFill>
            </a:endParaRPr>
          </a:p>
        </p:txBody>
      </p:sp>
      <p:sp>
        <p:nvSpPr>
          <p:cNvPr id="89" name="Right Arrow 88"/>
          <p:cNvSpPr/>
          <p:nvPr/>
        </p:nvSpPr>
        <p:spPr>
          <a:xfrm>
            <a:off x="194587" y="4295775"/>
            <a:ext cx="1503206" cy="61912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4.Customization</a:t>
            </a:r>
            <a:endParaRPr lang="en-US" sz="1200" dirty="0">
              <a:solidFill>
                <a:schemeClr val="tx1"/>
              </a:solidFill>
            </a:endParaRPr>
          </a:p>
        </p:txBody>
      </p:sp>
      <p:sp>
        <p:nvSpPr>
          <p:cNvPr id="91" name="Right Arrow 90"/>
          <p:cNvSpPr/>
          <p:nvPr/>
        </p:nvSpPr>
        <p:spPr>
          <a:xfrm>
            <a:off x="194586" y="4867275"/>
            <a:ext cx="1503207" cy="700087"/>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5.Detection Range</a:t>
            </a:r>
            <a:endParaRPr lang="en-US" sz="1200" dirty="0">
              <a:solidFill>
                <a:schemeClr val="tx1"/>
              </a:solidFill>
            </a:endParaRPr>
          </a:p>
        </p:txBody>
      </p:sp>
      <p:sp>
        <p:nvSpPr>
          <p:cNvPr id="92" name="Right Arrow 91"/>
          <p:cNvSpPr/>
          <p:nvPr/>
        </p:nvSpPr>
        <p:spPr>
          <a:xfrm>
            <a:off x="194586" y="5567362"/>
            <a:ext cx="1503207" cy="681036"/>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6.User Interaction</a:t>
            </a:r>
            <a:endParaRPr lang="en-US" sz="1200" dirty="0">
              <a:solidFill>
                <a:schemeClr val="tx1"/>
              </a:solidFill>
            </a:endParaRPr>
          </a:p>
        </p:txBody>
      </p:sp>
      <p:sp>
        <p:nvSpPr>
          <p:cNvPr id="93" name="Right Arrow 92"/>
          <p:cNvSpPr/>
          <p:nvPr/>
        </p:nvSpPr>
        <p:spPr>
          <a:xfrm>
            <a:off x="194586" y="6248399"/>
            <a:ext cx="1503207" cy="73818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7.Technology Integration</a:t>
            </a:r>
            <a:endParaRPr lang="en-US" sz="1200" dirty="0">
              <a:solidFill>
                <a:schemeClr val="tx1"/>
              </a:solidFill>
            </a:endParaRPr>
          </a:p>
        </p:txBody>
      </p:sp>
      <p:sp>
        <p:nvSpPr>
          <p:cNvPr id="94" name="Right Arrow 93"/>
          <p:cNvSpPr/>
          <p:nvPr/>
        </p:nvSpPr>
        <p:spPr>
          <a:xfrm>
            <a:off x="194586" y="7034212"/>
            <a:ext cx="1503207" cy="705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8.Comfort</a:t>
            </a:r>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9490" y="533876"/>
            <a:ext cx="4853821" cy="606743"/>
          </a:xfrm>
          <a:prstGeom prst="rect">
            <a:avLst/>
          </a:prstGeom>
          <a:noFill/>
          <a:ln/>
        </p:spPr>
        <p:txBody>
          <a:bodyPr wrap="none" lIns="0" tIns="0" rIns="0" bIns="0" rtlCol="0" anchor="t"/>
          <a:lstStyle/>
          <a:p>
            <a:pPr marL="0" indent="0">
              <a:lnSpc>
                <a:spcPts val="4750"/>
              </a:lnSpc>
              <a:buNone/>
            </a:pPr>
            <a:r>
              <a:rPr lang="en-IN" sz="4000" dirty="0" smtClean="0">
                <a:solidFill>
                  <a:srgbClr val="FFFFFF"/>
                </a:solidFill>
                <a:latin typeface="Fraunces" pitchFamily="34" charset="0"/>
              </a:rPr>
              <a:t>Future Enhancement</a:t>
            </a:r>
            <a:endParaRPr lang="en-US" sz="4000" dirty="0"/>
          </a:p>
        </p:txBody>
      </p:sp>
      <p:sp>
        <p:nvSpPr>
          <p:cNvPr id="4098" name="AutoShape 2" descr="C:\Users\vikas\AppData\Local\Temp\{A588E596-DC0E-4AA8-8C34-62621F42FBC3}.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
        <p:nvSpPr>
          <p:cNvPr id="14" name="Rectangle 13"/>
          <p:cNvSpPr/>
          <p:nvPr/>
        </p:nvSpPr>
        <p:spPr>
          <a:xfrm>
            <a:off x="248331" y="1276812"/>
            <a:ext cx="14090245" cy="5632311"/>
          </a:xfrm>
          <a:prstGeom prst="rect">
            <a:avLst/>
          </a:prstGeom>
        </p:spPr>
        <p:txBody>
          <a:bodyPr wrap="square">
            <a:spAutoFit/>
          </a:bodyPr>
          <a:lstStyle/>
          <a:p>
            <a:pPr algn="just">
              <a:buFont typeface="Wingdings" pitchFamily="2" charset="2"/>
              <a:buChar char="v"/>
            </a:pPr>
            <a:r>
              <a:rPr lang="en-US" dirty="0" smtClean="0">
                <a:solidFill>
                  <a:schemeClr val="bg1"/>
                </a:solidFill>
                <a:latin typeface="Fraunces" charset="0"/>
              </a:rPr>
              <a:t>In the future, we plan to improve the pendant by using more advanced sensors that can detect obstacles with even greater accuracy. We will also work on adding smart algorithms that can help the device understand the user's surroundings better. Additionally, we aim to make the device customizable, so it can be adjusted to meet the specific needs of different users and their environments. This will make the device more effective and personalized for each individual. </a:t>
            </a:r>
          </a:p>
          <a:p>
            <a:pPr algn="just"/>
            <a:endParaRPr lang="en-US" dirty="0" smtClean="0">
              <a:solidFill>
                <a:schemeClr val="bg1"/>
              </a:solidFill>
              <a:latin typeface="Fraunces" charset="0"/>
            </a:endParaRPr>
          </a:p>
          <a:p>
            <a:pPr algn="just">
              <a:buFont typeface="Arial" pitchFamily="34" charset="0"/>
              <a:buChar char="•"/>
            </a:pPr>
            <a:r>
              <a:rPr lang="en-US" dirty="0" smtClean="0">
                <a:solidFill>
                  <a:schemeClr val="bg1"/>
                </a:solidFill>
                <a:latin typeface="Fraunces" charset="0"/>
              </a:rPr>
              <a:t>Improved Accuracy and Reliability</a:t>
            </a:r>
          </a:p>
          <a:p>
            <a:pPr algn="just"/>
            <a:r>
              <a:rPr lang="en-US" dirty="0" smtClean="0">
                <a:solidFill>
                  <a:schemeClr val="bg1"/>
                </a:solidFill>
                <a:latin typeface="Fraunces" charset="0"/>
              </a:rPr>
              <a:t>  Use better sensors and smart algorithms to detect obstacles more accurately and reliably.</a:t>
            </a:r>
          </a:p>
          <a:p>
            <a:pPr algn="just">
              <a:buFont typeface="Arial" pitchFamily="34" charset="0"/>
              <a:buChar char="•"/>
            </a:pPr>
            <a:r>
              <a:rPr lang="en-US" dirty="0" smtClean="0">
                <a:solidFill>
                  <a:schemeClr val="bg1"/>
                </a:solidFill>
                <a:latin typeface="Fraunces" charset="0"/>
              </a:rPr>
              <a:t>Affordability</a:t>
            </a:r>
          </a:p>
          <a:p>
            <a:pPr algn="just"/>
            <a:r>
              <a:rPr lang="en-US" dirty="0" smtClean="0">
                <a:solidFill>
                  <a:schemeClr val="bg1"/>
                </a:solidFill>
                <a:latin typeface="Fraunces" charset="0"/>
              </a:rPr>
              <a:t>  Focus on using cheaper materials and production methods to make the device more affordable for more people.</a:t>
            </a:r>
          </a:p>
          <a:p>
            <a:pPr algn="just">
              <a:buFont typeface="Arial" pitchFamily="34" charset="0"/>
              <a:buChar char="•"/>
            </a:pPr>
            <a:r>
              <a:rPr lang="en-US" dirty="0" smtClean="0">
                <a:solidFill>
                  <a:schemeClr val="bg1"/>
                </a:solidFill>
                <a:latin typeface="Fraunces" charset="0"/>
              </a:rPr>
              <a:t>Ease of Use</a:t>
            </a:r>
          </a:p>
          <a:p>
            <a:pPr algn="just"/>
            <a:r>
              <a:rPr lang="en-US" dirty="0" smtClean="0">
                <a:solidFill>
                  <a:schemeClr val="bg1"/>
                </a:solidFill>
                <a:latin typeface="Fraunces" charset="0"/>
              </a:rPr>
              <a:t>    Make the device simpler to operate and connect it to </a:t>
            </a:r>
            <a:r>
              <a:rPr lang="en-US" dirty="0" err="1" smtClean="0">
                <a:solidFill>
                  <a:schemeClr val="bg1"/>
                </a:solidFill>
                <a:latin typeface="Fraunces" charset="0"/>
              </a:rPr>
              <a:t>smartphones</a:t>
            </a:r>
            <a:r>
              <a:rPr lang="en-US" dirty="0" smtClean="0">
                <a:solidFill>
                  <a:schemeClr val="bg1"/>
                </a:solidFill>
                <a:latin typeface="Fraunces" charset="0"/>
              </a:rPr>
              <a:t> for easier control.</a:t>
            </a:r>
          </a:p>
          <a:p>
            <a:pPr algn="just">
              <a:buFont typeface="Arial" pitchFamily="34" charset="0"/>
              <a:buChar char="•"/>
            </a:pPr>
            <a:r>
              <a:rPr lang="en-US" dirty="0" smtClean="0">
                <a:solidFill>
                  <a:schemeClr val="bg1"/>
                </a:solidFill>
                <a:latin typeface="Fraunces" charset="0"/>
              </a:rPr>
              <a:t>Personalization</a:t>
            </a:r>
          </a:p>
          <a:p>
            <a:pPr algn="just"/>
            <a:r>
              <a:rPr lang="en-US" dirty="0">
                <a:solidFill>
                  <a:schemeClr val="bg1"/>
                </a:solidFill>
                <a:latin typeface="Fraunces" charset="0"/>
              </a:rPr>
              <a:t> </a:t>
            </a:r>
            <a:r>
              <a:rPr lang="en-US" dirty="0" smtClean="0">
                <a:solidFill>
                  <a:schemeClr val="bg1"/>
                </a:solidFill>
                <a:latin typeface="Fraunces" charset="0"/>
              </a:rPr>
              <a:t>   Allow users to customize alerts and adjust the device to different environments to meet their specific needs.</a:t>
            </a:r>
          </a:p>
          <a:p>
            <a:pPr algn="just">
              <a:buFont typeface="Arial" pitchFamily="34" charset="0"/>
              <a:buChar char="•"/>
            </a:pPr>
            <a:r>
              <a:rPr lang="en-US" dirty="0" smtClean="0">
                <a:solidFill>
                  <a:schemeClr val="bg1"/>
                </a:solidFill>
                <a:latin typeface="Fraunces" charset="0"/>
              </a:rPr>
              <a:t>Integration with New Technologies</a:t>
            </a:r>
          </a:p>
          <a:p>
            <a:pPr algn="just"/>
            <a:r>
              <a:rPr lang="en-US" dirty="0" smtClean="0">
                <a:solidFill>
                  <a:schemeClr val="bg1"/>
                </a:solidFill>
                <a:latin typeface="Fraunces" charset="0"/>
              </a:rPr>
              <a:t>   Explore wearable tech and connect the device with existing tools to enhance its functionality.</a:t>
            </a:r>
          </a:p>
          <a:p>
            <a:pPr algn="just">
              <a:buFont typeface="Arial" pitchFamily="34" charset="0"/>
              <a:buChar char="•"/>
            </a:pPr>
            <a:r>
              <a:rPr lang="en-US" dirty="0" smtClean="0">
                <a:solidFill>
                  <a:schemeClr val="bg1"/>
                </a:solidFill>
                <a:latin typeface="Fraunces" charset="0"/>
              </a:rPr>
              <a:t>Durability</a:t>
            </a:r>
          </a:p>
          <a:p>
            <a:pPr algn="just"/>
            <a:r>
              <a:rPr lang="en-US" dirty="0" smtClean="0">
                <a:solidFill>
                  <a:schemeClr val="bg1"/>
                </a:solidFill>
                <a:latin typeface="Fraunces" charset="0"/>
              </a:rPr>
              <a:t>    Design the device to last longer and be easy to repair for continued use.</a:t>
            </a:r>
          </a:p>
          <a:p>
            <a:pPr algn="just">
              <a:buFont typeface="Arial" pitchFamily="34" charset="0"/>
              <a:buChar char="•"/>
            </a:pPr>
            <a:r>
              <a:rPr lang="en-US" dirty="0" smtClean="0">
                <a:solidFill>
                  <a:schemeClr val="bg1"/>
                </a:solidFill>
                <a:latin typeface="Fraunces" charset="0"/>
              </a:rPr>
              <a:t>Global Accessibility</a:t>
            </a:r>
          </a:p>
          <a:p>
            <a:pPr algn="just"/>
            <a:r>
              <a:rPr lang="en-US" dirty="0" smtClean="0">
                <a:solidFill>
                  <a:schemeClr val="bg1"/>
                </a:solidFill>
                <a:latin typeface="Fraunces" charset="0"/>
              </a:rPr>
              <a:t>   Make the device available in more regions, especially in places with fewer resources, to help more people.</a:t>
            </a:r>
          </a:p>
          <a:p>
            <a:pPr algn="just"/>
            <a:endParaRPr lang="en-US" dirty="0">
              <a:solidFill>
                <a:schemeClr val="bg1"/>
              </a:solidFill>
              <a:latin typeface="Fraunces"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9490" y="222580"/>
            <a:ext cx="4853821" cy="606743"/>
          </a:xfrm>
          <a:prstGeom prst="rect">
            <a:avLst/>
          </a:prstGeom>
          <a:noFill/>
          <a:ln/>
        </p:spPr>
        <p:txBody>
          <a:bodyPr wrap="none" lIns="0" tIns="0" rIns="0" bIns="0" rtlCol="0" anchor="t"/>
          <a:lstStyle/>
          <a:p>
            <a:pPr marL="0" indent="0">
              <a:lnSpc>
                <a:spcPts val="4750"/>
              </a:lnSpc>
              <a:buNone/>
            </a:pPr>
            <a:r>
              <a:rPr lang="en-US" sz="4000" dirty="0" smtClean="0">
                <a:solidFill>
                  <a:srgbClr val="FFFFFF"/>
                </a:solidFill>
                <a:latin typeface="Fraunces" pitchFamily="34" charset="0"/>
                <a:ea typeface="Fraunces" pitchFamily="34" charset="-122"/>
                <a:cs typeface="Fraunces" pitchFamily="34" charset="-120"/>
              </a:rPr>
              <a:t>References</a:t>
            </a:r>
            <a:endParaRPr lang="en-US" sz="4000" dirty="0"/>
          </a:p>
        </p:txBody>
      </p:sp>
      <p:sp>
        <p:nvSpPr>
          <p:cNvPr id="4098" name="AutoShape 2" descr="C:\Users\vikas\AppData\Local\Temp\{A588E596-DC0E-4AA8-8C34-62621F42FBC3}.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
        <p:nvSpPr>
          <p:cNvPr id="37889" name="Rectangle 1"/>
          <p:cNvSpPr>
            <a:spLocks noChangeArrowheads="1"/>
          </p:cNvSpPr>
          <p:nvPr/>
        </p:nvSpPr>
        <p:spPr bwMode="auto">
          <a:xfrm>
            <a:off x="826850" y="867326"/>
            <a:ext cx="12889149" cy="72943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[1].</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Shafi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Ullah</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Shabir</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Ahmed,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Waqas</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Ahmad,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Latif</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Jan, “Sensor Based Smart Stick for Blind Person Navigation,” Issue                            3, Vol. 9, 2018.  </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[2].Dr. R.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Thendral</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Gayathri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P.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Kalaivani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Kiruthika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 Cloud Based Bus Alert System for Navigation of Blind People,” Issue 3, Vol. 5, 2018.</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[3].</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Jinqiang</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Bai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Shiguo</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Lian</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Member, IEEE,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Zhaoxiang</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Liu, Kai Wang,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Dijun</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Liu, “Virtual-Blind-Road Following Based Wearable,” Issue 3, Vol. 9, 2018.</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[4].Giri.K1, Vinoth.C2,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Sathish</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Kumar.U3, Naveen.R4, Prabath.K5, “Navigation Assistance for Visually Impaired People Using Node MCU,” Issue 6, Vol. 10, 2022.</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[5].K.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Rajan</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E.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Kalaiselvan</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“Intelligent Navigation System for Blind People with Real-Time Tracking,” Issues: 22, Vol. 3, 2015.</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[6].</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Sumukha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S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Puranik</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Tejas</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S,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Vaishnavi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P,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Vivek</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Arcot</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Paramesh</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R, “Smart Navigation Assistance System for Blind People,” Issues: 5, Vol. 9, 2022.</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[7].</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Adnan</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Al-</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Samadi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Talal</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Al-</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Qaryouti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Abdurahman</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Rehan</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Homam</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ASSI,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Alhareth</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Alsharea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 Navigation Tool for Visually Impaired and Blind People,” Issues: 5, Vol. 22, 2023.</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[8].</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Chaitra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Mahantesh</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Lokannavar</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Kavya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CK,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Kavya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SM,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Priya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G R,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Vijayananda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V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Madlur</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IoT</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Based Navigation System for Visually Impaired People,” Issue: 05, Vol. 05, 2023.</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[9].</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Pavitra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M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Gadhar</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“Ultrasonic Navigation System for Blind,” Issue: 7, Vol. 9, July 2021.</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[10].</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Sindhu</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Priyadharshini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C,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Surthi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K,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Ramya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S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“Blind People Navigation Using Alerting System,” Issue: 03, Vol. 05, March 2023.</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[11].</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Kalpana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Singh,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Mansi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Vashisht</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Jyoti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Istuti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Nirmal</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Saxena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Harshita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Tyagi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Divya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Saxena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“Navigation System for Blind People Using GPS &amp; GSM Techniques,” Issue: 11, Vol. 3, 2022.</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[12].Mrs. V.S.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Benitha</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J. Sheryl, B. </a:t>
            </a:r>
            <a:r>
              <a:rPr kumimoji="0" lang="en-US" b="0" i="0" u="none" strike="noStrike" cap="none" normalizeH="0" baseline="0" dirty="0" err="1" smtClean="0">
                <a:ln>
                  <a:noFill/>
                </a:ln>
                <a:solidFill>
                  <a:schemeClr val="bg1"/>
                </a:solidFill>
                <a:effectLst/>
                <a:latin typeface="Fraunces" charset="0"/>
                <a:ea typeface="Times New Roman" pitchFamily="18" charset="0"/>
                <a:cs typeface="Arial" pitchFamily="34" charset="0"/>
              </a:rPr>
              <a:t>Mahalakshmi</a:t>
            </a: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 “Smart Navigation System for Visually Impaired,” Issue: 05, Vol. 9, 2018.</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[13].Mendoza, J., &amp; Garcia, F, Urban Planning and Transportation Research, Vol. 25, Issue 3, pp. 220-235, 2023.</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[14].Ramirez, M., &amp; Diaz, L, Robotics and Autonomous Systems, Vol. 40, Issue 1, pp. 90-105, 2024.</a:t>
            </a:r>
            <a:endParaRPr kumimoji="0" lang="en-US" b="0" i="0" u="none" strike="noStrike" cap="none" normalizeH="0" baseline="0" dirty="0" smtClean="0">
              <a:ln>
                <a:noFill/>
              </a:ln>
              <a:solidFill>
                <a:schemeClr val="bg1"/>
              </a:solidFill>
              <a:effectLst/>
              <a:latin typeface="Fraunces"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Fraunces" charset="0"/>
                <a:ea typeface="Times New Roman" pitchFamily="18" charset="0"/>
                <a:cs typeface="Arial" pitchFamily="34" charset="0"/>
              </a:rPr>
              <a:t>[15].Gupta, A., &amp; Sharma, P, Journal of Intelligent Systems, Vol. 32, Issue 2, pp. 160-175, 2024.</a:t>
            </a:r>
            <a:endParaRPr kumimoji="0" lang="en-US" b="0" i="0" u="none" strike="noStrike" cap="none" normalizeH="0" baseline="0" dirty="0" smtClean="0">
              <a:ln>
                <a:noFill/>
              </a:ln>
              <a:solidFill>
                <a:schemeClr val="bg1"/>
              </a:solidFill>
              <a:effectLst/>
              <a:latin typeface="Fraunces" charset="0"/>
              <a:cs typeface="Arial"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rvuniv.jp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4760371" y="3562351"/>
            <a:ext cx="3307304" cy="504824"/>
          </a:xfrm>
          <a:prstGeom prst="rect">
            <a:avLst/>
          </a:prstGeom>
          <a:solidFill>
            <a:schemeClr val="bg1"/>
          </a:solidFill>
          <a:ln/>
        </p:spPr>
        <p:txBody>
          <a:bodyPr wrap="none" lIns="0" tIns="0" rIns="0" bIns="0" rtlCol="0" anchor="t"/>
          <a:lstStyle/>
          <a:p>
            <a:pPr marL="0" indent="0">
              <a:lnSpc>
                <a:spcPts val="4500"/>
              </a:lnSpc>
              <a:buNone/>
            </a:pPr>
            <a:r>
              <a:rPr lang="en-US" sz="4000" dirty="0" smtClean="0">
                <a:latin typeface="Fraunces" pitchFamily="34" charset="0"/>
                <a:ea typeface="Fraunces" pitchFamily="34" charset="-122"/>
                <a:cs typeface="Fraunces" pitchFamily="34" charset="-120"/>
              </a:rPr>
              <a:t>THANK YOU</a:t>
            </a:r>
            <a:r>
              <a:rPr lang="en-US" sz="4000" dirty="0" smtClean="0">
                <a:latin typeface="Fraunces" pitchFamily="34" charset="0"/>
                <a:ea typeface="Fraunces" pitchFamily="34" charset="-122"/>
                <a:cs typeface="Fraunces" pitchFamily="34" charset="-120"/>
              </a:rPr>
              <a:t> </a:t>
            </a:r>
            <a:endParaRPr lang="en-US" sz="4000" dirty="0"/>
          </a:p>
        </p:txBody>
      </p:sp>
      <p:sp>
        <p:nvSpPr>
          <p:cNvPr id="25" name="TextBox 24"/>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5598571" y="654761"/>
            <a:ext cx="1708180" cy="576620"/>
          </a:xfrm>
          <a:prstGeom prst="rect">
            <a:avLst/>
          </a:prstGeom>
          <a:noFill/>
          <a:ln/>
        </p:spPr>
        <p:txBody>
          <a:bodyPr wrap="none" lIns="0" tIns="0" rIns="0" bIns="0" rtlCol="0" anchor="t"/>
          <a:lstStyle/>
          <a:p>
            <a:pPr marL="0" indent="0">
              <a:lnSpc>
                <a:spcPts val="4500"/>
              </a:lnSpc>
              <a:buNone/>
            </a:pPr>
            <a:r>
              <a:rPr lang="en-US" sz="6000" dirty="0" smtClean="0">
                <a:solidFill>
                  <a:srgbClr val="FFFFFF"/>
                </a:solidFill>
                <a:latin typeface="Fraunces" pitchFamily="34" charset="0"/>
                <a:ea typeface="Fraunces" pitchFamily="34" charset="-122"/>
                <a:cs typeface="Fraunces" pitchFamily="34" charset="-120"/>
              </a:rPr>
              <a:t>INDEX </a:t>
            </a:r>
            <a:endParaRPr lang="en-US" sz="6000" dirty="0"/>
          </a:p>
        </p:txBody>
      </p:sp>
      <p:sp>
        <p:nvSpPr>
          <p:cNvPr id="6" name="Shape 3"/>
          <p:cNvSpPr/>
          <p:nvPr/>
        </p:nvSpPr>
        <p:spPr>
          <a:xfrm>
            <a:off x="3148863" y="1585894"/>
            <a:ext cx="7852172" cy="5672156"/>
          </a:xfrm>
          <a:prstGeom prst="roundRect">
            <a:avLst>
              <a:gd name="adj" fmla="val 1557"/>
            </a:avLst>
          </a:prstGeom>
          <a:noFill/>
          <a:ln w="7620">
            <a:solidFill>
              <a:srgbClr val="FFFFFF">
                <a:alpha val="24000"/>
              </a:srgbClr>
            </a:solidFill>
            <a:prstDash val="solid"/>
          </a:ln>
        </p:spPr>
      </p:sp>
      <p:sp>
        <p:nvSpPr>
          <p:cNvPr id="7" name="Shape 4"/>
          <p:cNvSpPr/>
          <p:nvPr/>
        </p:nvSpPr>
        <p:spPr>
          <a:xfrm>
            <a:off x="3156483" y="1603039"/>
            <a:ext cx="7836932" cy="531971"/>
          </a:xfrm>
          <a:prstGeom prst="rect">
            <a:avLst/>
          </a:prstGeom>
          <a:solidFill>
            <a:srgbClr val="FFFFFF">
              <a:alpha val="4000"/>
            </a:srgbClr>
          </a:solidFill>
          <a:ln/>
        </p:spPr>
      </p:sp>
      <p:sp>
        <p:nvSpPr>
          <p:cNvPr id="8" name="Text 5"/>
          <p:cNvSpPr/>
          <p:nvPr/>
        </p:nvSpPr>
        <p:spPr>
          <a:xfrm>
            <a:off x="3341030" y="1721387"/>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a:t>
            </a:r>
            <a:r>
              <a:rPr lang="en-US" sz="1450" dirty="0">
                <a:solidFill>
                  <a:srgbClr val="EBECEF"/>
                </a:solidFill>
                <a:latin typeface="Epilogue" pitchFamily="34" charset="0"/>
                <a:ea typeface="Epilogue" pitchFamily="34" charset="-122"/>
                <a:cs typeface="Epilogue" pitchFamily="34" charset="-120"/>
              </a:rPr>
              <a:t>3</a:t>
            </a:r>
            <a:endParaRPr lang="en-US" sz="1450" dirty="0"/>
          </a:p>
        </p:txBody>
      </p:sp>
      <p:sp>
        <p:nvSpPr>
          <p:cNvPr id="9" name="Text 6"/>
          <p:cNvSpPr/>
          <p:nvPr/>
        </p:nvSpPr>
        <p:spPr>
          <a:xfrm>
            <a:off x="7263306" y="1721387"/>
            <a:ext cx="3545562" cy="295275"/>
          </a:xfrm>
          <a:prstGeom prst="rect">
            <a:avLst/>
          </a:prstGeom>
          <a:noFill/>
          <a:ln/>
        </p:spPr>
        <p:txBody>
          <a:bodyPr wrap="none" lIns="0" tIns="0" rIns="0" bIns="0" rtlCol="0" anchor="t"/>
          <a:lstStyle/>
          <a:p>
            <a:pPr>
              <a:lnSpc>
                <a:spcPts val="2300"/>
              </a:lnSpc>
            </a:pPr>
            <a:r>
              <a:rPr lang="en-US" sz="2000" dirty="0" smtClean="0">
                <a:solidFill>
                  <a:srgbClr val="FFFFFF"/>
                </a:solidFill>
                <a:latin typeface="Fraunces" pitchFamily="34" charset="0"/>
                <a:ea typeface="Fraunces" pitchFamily="34" charset="-122"/>
                <a:cs typeface="Fraunces" pitchFamily="34" charset="-120"/>
              </a:rPr>
              <a:t>Introduction</a:t>
            </a:r>
            <a:endParaRPr lang="en-US" sz="2000" dirty="0"/>
          </a:p>
        </p:txBody>
      </p:sp>
      <p:sp>
        <p:nvSpPr>
          <p:cNvPr id="10" name="Shape 7"/>
          <p:cNvSpPr/>
          <p:nvPr/>
        </p:nvSpPr>
        <p:spPr>
          <a:xfrm>
            <a:off x="3156483" y="2135010"/>
            <a:ext cx="7836932" cy="413623"/>
          </a:xfrm>
          <a:prstGeom prst="rect">
            <a:avLst/>
          </a:prstGeom>
          <a:solidFill>
            <a:srgbClr val="000000">
              <a:alpha val="4000"/>
            </a:srgbClr>
          </a:solidFill>
          <a:ln/>
        </p:spPr>
      </p:sp>
      <p:sp>
        <p:nvSpPr>
          <p:cNvPr id="11" name="Text 8"/>
          <p:cNvSpPr/>
          <p:nvPr/>
        </p:nvSpPr>
        <p:spPr>
          <a:xfrm>
            <a:off x="3341030" y="2214446"/>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a:t>
            </a:r>
            <a:r>
              <a:rPr lang="en-US" sz="1450" dirty="0">
                <a:solidFill>
                  <a:srgbClr val="EBECEF"/>
                </a:solidFill>
                <a:latin typeface="Epilogue" pitchFamily="34" charset="0"/>
                <a:ea typeface="Epilogue" pitchFamily="34" charset="-122"/>
                <a:cs typeface="Epilogue" pitchFamily="34" charset="-120"/>
              </a:rPr>
              <a:t>4</a:t>
            </a:r>
            <a:endParaRPr lang="en-US" sz="1450" dirty="0"/>
          </a:p>
        </p:txBody>
      </p:sp>
      <p:sp>
        <p:nvSpPr>
          <p:cNvPr id="12" name="Text 9"/>
          <p:cNvSpPr/>
          <p:nvPr/>
        </p:nvSpPr>
        <p:spPr>
          <a:xfrm>
            <a:off x="7204937" y="2204718"/>
            <a:ext cx="3955725" cy="368418"/>
          </a:xfrm>
          <a:prstGeom prst="rect">
            <a:avLst/>
          </a:prstGeom>
          <a:noFill/>
          <a:ln/>
        </p:spPr>
        <p:txBody>
          <a:bodyPr wrap="square" lIns="0" tIns="0" rIns="0" bIns="0" rtlCol="0" anchor="t"/>
          <a:lstStyle/>
          <a:p>
            <a:pPr>
              <a:lnSpc>
                <a:spcPts val="2300"/>
              </a:lnSpc>
            </a:pPr>
            <a:r>
              <a:rPr lang="en-US" sz="2000" dirty="0" smtClean="0">
                <a:solidFill>
                  <a:srgbClr val="EBECEF"/>
                </a:solidFill>
                <a:latin typeface="Epilogue" pitchFamily="34" charset="0"/>
                <a:ea typeface="Epilogue" pitchFamily="34" charset="-122"/>
                <a:cs typeface="Epilogue" pitchFamily="34" charset="-120"/>
              </a:rPr>
              <a:t> </a:t>
            </a:r>
            <a:r>
              <a:rPr lang="en-US" sz="2000" dirty="0" smtClean="0">
                <a:solidFill>
                  <a:srgbClr val="FFFFFF"/>
                </a:solidFill>
                <a:latin typeface="Fraunces" pitchFamily="34" charset="0"/>
                <a:ea typeface="Fraunces" pitchFamily="34" charset="-122"/>
                <a:cs typeface="Fraunces" pitchFamily="34" charset="-120"/>
              </a:rPr>
              <a:t>Challenges in Navigation</a:t>
            </a:r>
            <a:endParaRPr lang="en-US" sz="2000" dirty="0" smtClean="0"/>
          </a:p>
          <a:p>
            <a:pPr marL="0" indent="0">
              <a:lnSpc>
                <a:spcPts val="2300"/>
              </a:lnSpc>
              <a:buNone/>
            </a:pPr>
            <a:endParaRPr lang="en-US" sz="2000" dirty="0"/>
          </a:p>
        </p:txBody>
      </p:sp>
      <p:sp>
        <p:nvSpPr>
          <p:cNvPr id="13" name="Shape 10"/>
          <p:cNvSpPr/>
          <p:nvPr/>
        </p:nvSpPr>
        <p:spPr>
          <a:xfrm>
            <a:off x="3156483" y="2592592"/>
            <a:ext cx="7836932" cy="413623"/>
          </a:xfrm>
          <a:prstGeom prst="rect">
            <a:avLst/>
          </a:prstGeom>
          <a:solidFill>
            <a:srgbClr val="FFFFFF">
              <a:alpha val="4000"/>
            </a:srgbClr>
          </a:solidFill>
          <a:ln/>
        </p:spPr>
      </p:sp>
      <p:sp>
        <p:nvSpPr>
          <p:cNvPr id="14" name="Text 11"/>
          <p:cNvSpPr/>
          <p:nvPr/>
        </p:nvSpPr>
        <p:spPr>
          <a:xfrm>
            <a:off x="3341030" y="3051420"/>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a:t>
            </a:r>
            <a:r>
              <a:rPr lang="en-US" sz="1450" dirty="0">
                <a:solidFill>
                  <a:srgbClr val="EBECEF"/>
                </a:solidFill>
                <a:latin typeface="Epilogue" pitchFamily="34" charset="0"/>
                <a:ea typeface="Epilogue" pitchFamily="34" charset="-122"/>
                <a:cs typeface="Epilogue" pitchFamily="34" charset="-120"/>
              </a:rPr>
              <a:t>6</a:t>
            </a:r>
            <a:endParaRPr lang="en-US" sz="1450" dirty="0"/>
          </a:p>
        </p:txBody>
      </p:sp>
      <p:sp>
        <p:nvSpPr>
          <p:cNvPr id="15" name="Text 12"/>
          <p:cNvSpPr/>
          <p:nvPr/>
        </p:nvSpPr>
        <p:spPr>
          <a:xfrm>
            <a:off x="7263306" y="2840270"/>
            <a:ext cx="3897356" cy="556498"/>
          </a:xfrm>
          <a:prstGeom prst="rect">
            <a:avLst/>
          </a:prstGeom>
          <a:noFill/>
          <a:ln/>
        </p:spPr>
        <p:txBody>
          <a:bodyPr wrap="square" lIns="0" tIns="0" rIns="0" bIns="0" rtlCol="0" anchor="t"/>
          <a:lstStyle/>
          <a:p>
            <a:pPr>
              <a:lnSpc>
                <a:spcPts val="4900"/>
              </a:lnSpc>
            </a:pPr>
            <a:r>
              <a:rPr lang="en-US" sz="2000" dirty="0" smtClean="0">
                <a:solidFill>
                  <a:srgbClr val="FFFFFF"/>
                </a:solidFill>
                <a:latin typeface="Fraunces" pitchFamily="34" charset="0"/>
                <a:ea typeface="Fraunces" pitchFamily="34" charset="-122"/>
                <a:cs typeface="Fraunces" pitchFamily="34" charset="-120"/>
              </a:rPr>
              <a:t>Overview of the Smart Pendant</a:t>
            </a:r>
            <a:endParaRPr lang="en-US" sz="2000" dirty="0"/>
          </a:p>
        </p:txBody>
      </p:sp>
      <p:sp>
        <p:nvSpPr>
          <p:cNvPr id="16" name="Shape 13"/>
          <p:cNvSpPr/>
          <p:nvPr/>
        </p:nvSpPr>
        <p:spPr>
          <a:xfrm>
            <a:off x="3156483" y="3995403"/>
            <a:ext cx="7836932" cy="344958"/>
          </a:xfrm>
          <a:prstGeom prst="rect">
            <a:avLst/>
          </a:prstGeom>
          <a:solidFill>
            <a:srgbClr val="000000">
              <a:alpha val="4000"/>
            </a:srgbClr>
          </a:solidFill>
          <a:ln/>
        </p:spPr>
      </p:sp>
      <p:sp>
        <p:nvSpPr>
          <p:cNvPr id="17" name="Text 14"/>
          <p:cNvSpPr/>
          <p:nvPr/>
        </p:nvSpPr>
        <p:spPr>
          <a:xfrm>
            <a:off x="3341030" y="3995403"/>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a:t>
            </a:r>
            <a:r>
              <a:rPr lang="en-US" sz="1450" dirty="0">
                <a:solidFill>
                  <a:srgbClr val="EBECEF"/>
                </a:solidFill>
                <a:latin typeface="Epilogue" pitchFamily="34" charset="0"/>
                <a:ea typeface="Epilogue" pitchFamily="34" charset="-122"/>
                <a:cs typeface="Epilogue" pitchFamily="34" charset="-120"/>
              </a:rPr>
              <a:t>8</a:t>
            </a:r>
            <a:endParaRPr lang="en-US" sz="1450" dirty="0"/>
          </a:p>
        </p:txBody>
      </p:sp>
      <p:sp>
        <p:nvSpPr>
          <p:cNvPr id="18" name="Text 15"/>
          <p:cNvSpPr/>
          <p:nvPr/>
        </p:nvSpPr>
        <p:spPr>
          <a:xfrm>
            <a:off x="7204937" y="4300406"/>
            <a:ext cx="3545562" cy="590550"/>
          </a:xfrm>
          <a:prstGeom prst="rect">
            <a:avLst/>
          </a:prstGeom>
          <a:noFill/>
          <a:ln/>
        </p:spPr>
        <p:txBody>
          <a:bodyPr wrap="square" lIns="0" tIns="0" rIns="0" bIns="0" rtlCol="0" anchor="t"/>
          <a:lstStyle/>
          <a:p>
            <a:pPr>
              <a:lnSpc>
                <a:spcPts val="4200"/>
              </a:lnSpc>
            </a:pPr>
            <a:r>
              <a:rPr lang="en-US" sz="2000" dirty="0" smtClean="0">
                <a:solidFill>
                  <a:schemeClr val="bg1"/>
                </a:solidFill>
                <a:latin typeface="Fraunces" charset="0"/>
                <a:ea typeface="Fraunces" pitchFamily="34" charset="-122"/>
                <a:cs typeface="Fraunces" pitchFamily="34" charset="-120"/>
              </a:rPr>
              <a:t> </a:t>
            </a:r>
            <a:r>
              <a:rPr lang="en-US" sz="2000" dirty="0" smtClean="0">
                <a:solidFill>
                  <a:schemeClr val="bg1"/>
                </a:solidFill>
                <a:latin typeface="Fraunces" charset="0"/>
              </a:rPr>
              <a:t>Reliability of the System</a:t>
            </a:r>
            <a:br>
              <a:rPr lang="en-US" sz="2000" dirty="0" smtClean="0">
                <a:solidFill>
                  <a:schemeClr val="bg1"/>
                </a:solidFill>
                <a:latin typeface="Fraunces" charset="0"/>
              </a:rPr>
            </a:br>
            <a:endParaRPr lang="en-US" sz="2000" dirty="0">
              <a:solidFill>
                <a:schemeClr val="bg1"/>
              </a:solidFill>
              <a:latin typeface="Fraunces" charset="0"/>
            </a:endParaRPr>
          </a:p>
        </p:txBody>
      </p:sp>
      <p:sp>
        <p:nvSpPr>
          <p:cNvPr id="19" name="Shape 16"/>
          <p:cNvSpPr/>
          <p:nvPr/>
        </p:nvSpPr>
        <p:spPr>
          <a:xfrm>
            <a:off x="3150279" y="4440033"/>
            <a:ext cx="7836932" cy="376323"/>
          </a:xfrm>
          <a:prstGeom prst="rect">
            <a:avLst/>
          </a:prstGeom>
          <a:solidFill>
            <a:srgbClr val="FFFFFF">
              <a:alpha val="4000"/>
            </a:srgbClr>
          </a:solidFill>
          <a:ln/>
        </p:spPr>
      </p:sp>
      <p:sp>
        <p:nvSpPr>
          <p:cNvPr id="20" name="Text 17"/>
          <p:cNvSpPr/>
          <p:nvPr/>
        </p:nvSpPr>
        <p:spPr>
          <a:xfrm>
            <a:off x="3341030" y="4472441"/>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a:t>
            </a:r>
            <a:r>
              <a:rPr lang="en-US" sz="1450" dirty="0">
                <a:solidFill>
                  <a:srgbClr val="EBECEF"/>
                </a:solidFill>
                <a:latin typeface="Epilogue" pitchFamily="34" charset="0"/>
                <a:ea typeface="Epilogue" pitchFamily="34" charset="-122"/>
                <a:cs typeface="Epilogue" pitchFamily="34" charset="-120"/>
              </a:rPr>
              <a:t>9</a:t>
            </a:r>
            <a:endParaRPr lang="en-US" sz="1450" dirty="0"/>
          </a:p>
        </p:txBody>
      </p:sp>
      <p:sp>
        <p:nvSpPr>
          <p:cNvPr id="21" name="Text 18"/>
          <p:cNvSpPr/>
          <p:nvPr/>
        </p:nvSpPr>
        <p:spPr>
          <a:xfrm>
            <a:off x="7263306" y="4670436"/>
            <a:ext cx="3545562" cy="590550"/>
          </a:xfrm>
          <a:prstGeom prst="rect">
            <a:avLst/>
          </a:prstGeom>
          <a:noFill/>
          <a:ln/>
        </p:spPr>
        <p:txBody>
          <a:bodyPr wrap="square" lIns="0" tIns="0" rIns="0" bIns="0" rtlCol="0" anchor="t"/>
          <a:lstStyle/>
          <a:p>
            <a:pPr>
              <a:lnSpc>
                <a:spcPts val="4550"/>
              </a:lnSpc>
            </a:pPr>
            <a:r>
              <a:rPr lang="en-US" sz="2000" dirty="0" smtClean="0">
                <a:solidFill>
                  <a:srgbClr val="FFFFFF"/>
                </a:solidFill>
                <a:latin typeface="Fraunces" pitchFamily="34" charset="0"/>
                <a:ea typeface="Fraunces" pitchFamily="34" charset="-122"/>
                <a:cs typeface="Fraunces" pitchFamily="34" charset="-120"/>
              </a:rPr>
              <a:t>Design Features</a:t>
            </a:r>
            <a:endParaRPr lang="en-US" sz="2000" dirty="0"/>
          </a:p>
        </p:txBody>
      </p:sp>
      <p:sp>
        <p:nvSpPr>
          <p:cNvPr id="22" name="Shape 19"/>
          <p:cNvSpPr/>
          <p:nvPr/>
        </p:nvSpPr>
        <p:spPr>
          <a:xfrm>
            <a:off x="3156483" y="5443995"/>
            <a:ext cx="7836932" cy="1122521"/>
          </a:xfrm>
          <a:prstGeom prst="rect">
            <a:avLst/>
          </a:prstGeom>
          <a:solidFill>
            <a:srgbClr val="000000">
              <a:alpha val="4000"/>
            </a:srgbClr>
          </a:solidFill>
          <a:ln/>
        </p:spPr>
      </p:sp>
      <p:sp>
        <p:nvSpPr>
          <p:cNvPr id="23" name="Text 20"/>
          <p:cNvSpPr/>
          <p:nvPr/>
        </p:nvSpPr>
        <p:spPr>
          <a:xfrm>
            <a:off x="3318611" y="4868431"/>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10</a:t>
            </a:r>
            <a:endParaRPr lang="en-US" sz="1450" dirty="0"/>
          </a:p>
        </p:txBody>
      </p:sp>
      <p:sp>
        <p:nvSpPr>
          <p:cNvPr id="24" name="Text 21"/>
          <p:cNvSpPr/>
          <p:nvPr/>
        </p:nvSpPr>
        <p:spPr>
          <a:xfrm>
            <a:off x="7233512" y="5473835"/>
            <a:ext cx="3545562" cy="604748"/>
          </a:xfrm>
          <a:prstGeom prst="rect">
            <a:avLst/>
          </a:prstGeom>
          <a:noFill/>
          <a:ln/>
        </p:spPr>
        <p:txBody>
          <a:bodyPr wrap="square" lIns="0" tIns="0" rIns="0" bIns="0" rtlCol="0" anchor="t"/>
          <a:lstStyle/>
          <a:p>
            <a:pPr>
              <a:lnSpc>
                <a:spcPts val="4750"/>
              </a:lnSpc>
            </a:pPr>
            <a:r>
              <a:rPr lang="en-IN" dirty="0" smtClean="0">
                <a:solidFill>
                  <a:srgbClr val="FFFFFF"/>
                </a:solidFill>
                <a:latin typeface="Fraunces" pitchFamily="34" charset="0"/>
              </a:rPr>
              <a:t>Our Product Vs Other Product  </a:t>
            </a:r>
            <a:endParaRPr lang="en-US" dirty="0"/>
          </a:p>
        </p:txBody>
      </p:sp>
      <p:sp>
        <p:nvSpPr>
          <p:cNvPr id="25" name="TextBox 24"/>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
        <p:nvSpPr>
          <p:cNvPr id="26" name="Shape 10"/>
          <p:cNvSpPr/>
          <p:nvPr/>
        </p:nvSpPr>
        <p:spPr>
          <a:xfrm>
            <a:off x="3162963" y="3494048"/>
            <a:ext cx="7836932" cy="413623"/>
          </a:xfrm>
          <a:prstGeom prst="rect">
            <a:avLst/>
          </a:prstGeom>
          <a:solidFill>
            <a:srgbClr val="FFFFFF">
              <a:alpha val="4000"/>
            </a:srgbClr>
          </a:solidFill>
          <a:ln/>
        </p:spPr>
      </p:sp>
      <p:sp>
        <p:nvSpPr>
          <p:cNvPr id="27" name="Text 11"/>
          <p:cNvSpPr/>
          <p:nvPr/>
        </p:nvSpPr>
        <p:spPr>
          <a:xfrm>
            <a:off x="3328339" y="3518551"/>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a:t>
            </a:r>
            <a:r>
              <a:rPr lang="en-US" sz="1450" dirty="0">
                <a:solidFill>
                  <a:srgbClr val="EBECEF"/>
                </a:solidFill>
                <a:latin typeface="Epilogue" pitchFamily="34" charset="0"/>
                <a:ea typeface="Epilogue" pitchFamily="34" charset="-122"/>
                <a:cs typeface="Epilogue" pitchFamily="34" charset="-120"/>
              </a:rPr>
              <a:t>7</a:t>
            </a:r>
            <a:endParaRPr lang="en-US" sz="1450" dirty="0"/>
          </a:p>
        </p:txBody>
      </p:sp>
      <p:sp>
        <p:nvSpPr>
          <p:cNvPr id="28" name="Text 11"/>
          <p:cNvSpPr/>
          <p:nvPr/>
        </p:nvSpPr>
        <p:spPr>
          <a:xfrm>
            <a:off x="3328339" y="2642844"/>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a:t>
            </a:r>
            <a:r>
              <a:rPr lang="en-US" sz="1450" dirty="0">
                <a:solidFill>
                  <a:srgbClr val="EBECEF"/>
                </a:solidFill>
                <a:latin typeface="Epilogue" pitchFamily="34" charset="0"/>
                <a:ea typeface="Epilogue" pitchFamily="34" charset="-122"/>
                <a:cs typeface="Epilogue" pitchFamily="34" charset="-120"/>
              </a:rPr>
              <a:t>5</a:t>
            </a:r>
            <a:endParaRPr lang="en-US" sz="1450" dirty="0"/>
          </a:p>
        </p:txBody>
      </p:sp>
      <p:sp>
        <p:nvSpPr>
          <p:cNvPr id="29" name="Text 12"/>
          <p:cNvSpPr/>
          <p:nvPr/>
        </p:nvSpPr>
        <p:spPr>
          <a:xfrm>
            <a:off x="7263306" y="2490265"/>
            <a:ext cx="3897356" cy="590550"/>
          </a:xfrm>
          <a:prstGeom prst="rect">
            <a:avLst/>
          </a:prstGeom>
          <a:noFill/>
          <a:ln/>
        </p:spPr>
        <p:txBody>
          <a:bodyPr wrap="square" lIns="0" tIns="0" rIns="0" bIns="0" rtlCol="0" anchor="t"/>
          <a:lstStyle/>
          <a:p>
            <a:pPr>
              <a:lnSpc>
                <a:spcPts val="4150"/>
              </a:lnSpc>
            </a:pPr>
            <a:r>
              <a:rPr lang="en-US" sz="2000" dirty="0" smtClean="0">
                <a:solidFill>
                  <a:srgbClr val="FFFFFF"/>
                </a:solidFill>
                <a:latin typeface="Fraunces" pitchFamily="34" charset="0"/>
                <a:ea typeface="Fraunces" pitchFamily="34" charset="-122"/>
                <a:cs typeface="Fraunces" pitchFamily="34" charset="-120"/>
              </a:rPr>
              <a:t>Need for a Smart Solution</a:t>
            </a:r>
            <a:endParaRPr lang="en-US" sz="2000" dirty="0"/>
          </a:p>
        </p:txBody>
      </p:sp>
      <p:sp>
        <p:nvSpPr>
          <p:cNvPr id="30" name="Text 6"/>
          <p:cNvSpPr/>
          <p:nvPr/>
        </p:nvSpPr>
        <p:spPr>
          <a:xfrm>
            <a:off x="7263306" y="3813827"/>
            <a:ext cx="3545562" cy="389120"/>
          </a:xfrm>
          <a:prstGeom prst="rect">
            <a:avLst/>
          </a:prstGeom>
          <a:noFill/>
          <a:ln/>
        </p:spPr>
        <p:txBody>
          <a:bodyPr wrap="none" lIns="0" tIns="0" rIns="0" bIns="0" rtlCol="0" anchor="t"/>
          <a:lstStyle/>
          <a:p>
            <a:pPr>
              <a:lnSpc>
                <a:spcPts val="4500"/>
              </a:lnSpc>
            </a:pPr>
            <a:r>
              <a:rPr lang="en-IN" sz="2000" dirty="0" smtClean="0">
                <a:solidFill>
                  <a:srgbClr val="FFFFFF"/>
                </a:solidFill>
                <a:latin typeface="Fraunces" pitchFamily="34" charset="0"/>
              </a:rPr>
              <a:t>Achieving High Accuracy</a:t>
            </a:r>
            <a:endParaRPr lang="en-US" sz="2000" dirty="0"/>
          </a:p>
        </p:txBody>
      </p:sp>
      <p:sp>
        <p:nvSpPr>
          <p:cNvPr id="31" name="Text 6"/>
          <p:cNvSpPr/>
          <p:nvPr/>
        </p:nvSpPr>
        <p:spPr>
          <a:xfrm>
            <a:off x="7289242" y="3353363"/>
            <a:ext cx="3545562" cy="389120"/>
          </a:xfrm>
          <a:prstGeom prst="rect">
            <a:avLst/>
          </a:prstGeom>
          <a:noFill/>
          <a:ln/>
        </p:spPr>
        <p:txBody>
          <a:bodyPr wrap="none" lIns="0" tIns="0" rIns="0" bIns="0" rtlCol="0" anchor="t"/>
          <a:lstStyle/>
          <a:p>
            <a:pPr>
              <a:lnSpc>
                <a:spcPts val="4500"/>
              </a:lnSpc>
            </a:pPr>
            <a:r>
              <a:rPr lang="en-IN" sz="2000" dirty="0" smtClean="0">
                <a:solidFill>
                  <a:srgbClr val="FFFFFF"/>
                </a:solidFill>
                <a:latin typeface="Fraunces" pitchFamily="34" charset="0"/>
              </a:rPr>
              <a:t>How The Pendant Works</a:t>
            </a:r>
            <a:endParaRPr lang="en-US" sz="2000" dirty="0"/>
          </a:p>
        </p:txBody>
      </p:sp>
      <p:sp>
        <p:nvSpPr>
          <p:cNvPr id="32" name="Shape 16"/>
          <p:cNvSpPr/>
          <p:nvPr/>
        </p:nvSpPr>
        <p:spPr>
          <a:xfrm>
            <a:off x="3169329" y="5259183"/>
            <a:ext cx="7836932" cy="430428"/>
          </a:xfrm>
          <a:prstGeom prst="rect">
            <a:avLst/>
          </a:prstGeom>
          <a:solidFill>
            <a:srgbClr val="FFFFFF">
              <a:alpha val="4000"/>
            </a:srgbClr>
          </a:solidFill>
          <a:ln/>
        </p:spPr>
      </p:sp>
      <p:sp>
        <p:nvSpPr>
          <p:cNvPr id="33" name="Text 20"/>
          <p:cNvSpPr/>
          <p:nvPr/>
        </p:nvSpPr>
        <p:spPr>
          <a:xfrm>
            <a:off x="3299561" y="5297056"/>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11</a:t>
            </a:r>
            <a:endParaRPr lang="en-US" sz="1450" dirty="0"/>
          </a:p>
        </p:txBody>
      </p:sp>
      <p:sp>
        <p:nvSpPr>
          <p:cNvPr id="34" name="Text 18"/>
          <p:cNvSpPr/>
          <p:nvPr/>
        </p:nvSpPr>
        <p:spPr>
          <a:xfrm>
            <a:off x="7291881" y="5080011"/>
            <a:ext cx="3545562" cy="590550"/>
          </a:xfrm>
          <a:prstGeom prst="rect">
            <a:avLst/>
          </a:prstGeom>
          <a:noFill/>
          <a:ln/>
        </p:spPr>
        <p:txBody>
          <a:bodyPr wrap="square" lIns="0" tIns="0" rIns="0" bIns="0" rtlCol="0" anchor="t"/>
          <a:lstStyle/>
          <a:p>
            <a:pPr>
              <a:lnSpc>
                <a:spcPts val="4750"/>
              </a:lnSpc>
            </a:pPr>
            <a:r>
              <a:rPr lang="en-IN" sz="2000" dirty="0" smtClean="0">
                <a:solidFill>
                  <a:srgbClr val="FFFFFF"/>
                </a:solidFill>
                <a:latin typeface="Fraunces" pitchFamily="34" charset="0"/>
              </a:rPr>
              <a:t>Benefits and Impacts </a:t>
            </a:r>
            <a:endParaRPr lang="en-US" sz="2000" dirty="0"/>
          </a:p>
        </p:txBody>
      </p:sp>
      <p:sp>
        <p:nvSpPr>
          <p:cNvPr id="35" name="Shape 16"/>
          <p:cNvSpPr/>
          <p:nvPr/>
        </p:nvSpPr>
        <p:spPr>
          <a:xfrm>
            <a:off x="3169329" y="6183108"/>
            <a:ext cx="7836932" cy="522492"/>
          </a:xfrm>
          <a:prstGeom prst="rect">
            <a:avLst/>
          </a:prstGeom>
          <a:solidFill>
            <a:srgbClr val="FFFFFF">
              <a:alpha val="4000"/>
            </a:srgbClr>
          </a:solidFill>
          <a:ln/>
        </p:spPr>
      </p:sp>
      <p:sp>
        <p:nvSpPr>
          <p:cNvPr id="36" name="Text 20"/>
          <p:cNvSpPr/>
          <p:nvPr/>
        </p:nvSpPr>
        <p:spPr>
          <a:xfrm>
            <a:off x="3309086" y="5735206"/>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12</a:t>
            </a:r>
            <a:endParaRPr lang="en-US" sz="1450" dirty="0"/>
          </a:p>
        </p:txBody>
      </p:sp>
      <p:sp>
        <p:nvSpPr>
          <p:cNvPr id="37" name="Text 20"/>
          <p:cNvSpPr/>
          <p:nvPr/>
        </p:nvSpPr>
        <p:spPr>
          <a:xfrm>
            <a:off x="3299561" y="6207006"/>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13</a:t>
            </a:r>
            <a:endParaRPr lang="en-US" sz="1450" dirty="0"/>
          </a:p>
        </p:txBody>
      </p:sp>
      <p:sp>
        <p:nvSpPr>
          <p:cNvPr id="38" name="Text 21"/>
          <p:cNvSpPr/>
          <p:nvPr/>
        </p:nvSpPr>
        <p:spPr>
          <a:xfrm>
            <a:off x="7252562" y="5978660"/>
            <a:ext cx="3545562" cy="604748"/>
          </a:xfrm>
          <a:prstGeom prst="rect">
            <a:avLst/>
          </a:prstGeom>
          <a:noFill/>
          <a:ln/>
        </p:spPr>
        <p:txBody>
          <a:bodyPr wrap="square" lIns="0" tIns="0" rIns="0" bIns="0" rtlCol="0" anchor="t"/>
          <a:lstStyle/>
          <a:p>
            <a:pPr>
              <a:lnSpc>
                <a:spcPts val="4750"/>
              </a:lnSpc>
            </a:pPr>
            <a:r>
              <a:rPr lang="en-IN" sz="2000" dirty="0" smtClean="0">
                <a:solidFill>
                  <a:srgbClr val="FFFFFF"/>
                </a:solidFill>
                <a:latin typeface="Fraunces" pitchFamily="34" charset="0"/>
              </a:rPr>
              <a:t>Future Enhancement</a:t>
            </a:r>
            <a:endParaRPr lang="en-US" sz="2000" dirty="0"/>
          </a:p>
        </p:txBody>
      </p:sp>
      <p:sp>
        <p:nvSpPr>
          <p:cNvPr id="40" name="Text 20"/>
          <p:cNvSpPr/>
          <p:nvPr/>
        </p:nvSpPr>
        <p:spPr>
          <a:xfrm>
            <a:off x="3299561" y="6848475"/>
            <a:ext cx="3545562" cy="295275"/>
          </a:xfrm>
          <a:prstGeom prst="rect">
            <a:avLst/>
          </a:prstGeom>
          <a:noFill/>
          <a:ln/>
        </p:spPr>
        <p:txBody>
          <a:bodyPr wrap="none" lIns="0" tIns="0" rIns="0" bIns="0" rtlCol="0" anchor="t"/>
          <a:lstStyle/>
          <a:p>
            <a:pPr marL="0" indent="0">
              <a:lnSpc>
                <a:spcPts val="2300"/>
              </a:lnSpc>
              <a:buNone/>
            </a:pPr>
            <a:r>
              <a:rPr lang="en-US" sz="1450" dirty="0" smtClean="0">
                <a:solidFill>
                  <a:srgbClr val="EBECEF"/>
                </a:solidFill>
                <a:latin typeface="Epilogue" pitchFamily="34" charset="0"/>
                <a:ea typeface="Epilogue" pitchFamily="34" charset="-122"/>
                <a:cs typeface="Epilogue" pitchFamily="34" charset="-120"/>
              </a:rPr>
              <a:t>Page 14</a:t>
            </a:r>
            <a:endParaRPr lang="en-US" sz="1450" dirty="0"/>
          </a:p>
        </p:txBody>
      </p:sp>
      <p:sp>
        <p:nvSpPr>
          <p:cNvPr id="41" name="Text 21"/>
          <p:cNvSpPr/>
          <p:nvPr/>
        </p:nvSpPr>
        <p:spPr>
          <a:xfrm>
            <a:off x="7290662" y="6550160"/>
            <a:ext cx="3545562" cy="604748"/>
          </a:xfrm>
          <a:prstGeom prst="rect">
            <a:avLst/>
          </a:prstGeom>
          <a:noFill/>
          <a:ln/>
        </p:spPr>
        <p:txBody>
          <a:bodyPr wrap="square" lIns="0" tIns="0" rIns="0" bIns="0" rtlCol="0" anchor="t"/>
          <a:lstStyle/>
          <a:p>
            <a:pPr>
              <a:lnSpc>
                <a:spcPts val="4750"/>
              </a:lnSpc>
            </a:pPr>
            <a:r>
              <a:rPr lang="en-US" sz="2000" dirty="0" smtClean="0">
                <a:solidFill>
                  <a:srgbClr val="FFFFFF"/>
                </a:solidFill>
                <a:latin typeface="Fraunces" pitchFamily="34" charset="0"/>
                <a:ea typeface="Fraunces" pitchFamily="34" charset="-122"/>
                <a:cs typeface="Fraunces" pitchFamily="34" charset="-120"/>
              </a:rPr>
              <a:t>References</a:t>
            </a:r>
            <a:endParaRPr lang="en-US" sz="2000" dirty="0"/>
          </a:p>
        </p:txBody>
      </p:sp>
      <p:sp>
        <p:nvSpPr>
          <p:cNvPr id="28674" name="AutoShape 2" descr="RVU at a Glance - About | RV Universit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RVU at a Glance - About | RV Universit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8" name="AutoShape 6" descr="RVU at a Glance - About | RV Universit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6993" y="206378"/>
            <a:ext cx="5050393" cy="631269"/>
          </a:xfrm>
          <a:prstGeom prst="rect">
            <a:avLst/>
          </a:prstGeom>
          <a:noFill/>
          <a:ln/>
        </p:spPr>
        <p:txBody>
          <a:bodyPr wrap="none" lIns="0" tIns="0" rIns="0" bIns="0" rtlCol="0" anchor="t"/>
          <a:lstStyle/>
          <a:p>
            <a:pPr marL="0" indent="0">
              <a:lnSpc>
                <a:spcPts val="4950"/>
              </a:lnSpc>
              <a:buNone/>
            </a:pPr>
            <a:r>
              <a:rPr lang="en-US" sz="4000" dirty="0" smtClean="0">
                <a:solidFill>
                  <a:srgbClr val="FFFFFF"/>
                </a:solidFill>
                <a:latin typeface="Fraunces" pitchFamily="34" charset="0"/>
                <a:ea typeface="Fraunces" pitchFamily="34" charset="-122"/>
                <a:cs typeface="Fraunces" pitchFamily="34" charset="-120"/>
              </a:rPr>
              <a:t>Introduction</a:t>
            </a:r>
            <a:endParaRPr lang="en-US" sz="4000" dirty="0"/>
          </a:p>
        </p:txBody>
      </p:sp>
      <p:sp>
        <p:nvSpPr>
          <p:cNvPr id="4" name="Text 1"/>
          <p:cNvSpPr/>
          <p:nvPr/>
        </p:nvSpPr>
        <p:spPr>
          <a:xfrm>
            <a:off x="706993" y="1018054"/>
            <a:ext cx="7730014" cy="646509"/>
          </a:xfrm>
          <a:prstGeom prst="rect">
            <a:avLst/>
          </a:prstGeom>
          <a:noFill/>
          <a:ln/>
        </p:spPr>
        <p:txBody>
          <a:bodyPr wrap="square" lIns="0" tIns="0" rIns="0" bIns="0" rtlCol="0" anchor="t"/>
          <a:lstStyle/>
          <a:p>
            <a:pPr marL="0" indent="0">
              <a:lnSpc>
                <a:spcPts val="2500"/>
              </a:lnSpc>
              <a:buNone/>
            </a:pPr>
            <a:r>
              <a:rPr lang="en-US" sz="1600" dirty="0">
                <a:solidFill>
                  <a:srgbClr val="EBECEF"/>
                </a:solidFill>
                <a:latin typeface="Epilogue" pitchFamily="34" charset="0"/>
                <a:ea typeface="Epilogue" pitchFamily="34" charset="-122"/>
                <a:cs typeface="Epilogue" pitchFamily="34" charset="-120"/>
              </a:rPr>
              <a:t>Navigating the world can be challenging for individuals with visual impairments.</a:t>
            </a:r>
            <a:endParaRPr lang="en-US" sz="1600" dirty="0"/>
          </a:p>
        </p:txBody>
      </p:sp>
      <p:sp>
        <p:nvSpPr>
          <p:cNvPr id="5" name="Text 2"/>
          <p:cNvSpPr/>
          <p:nvPr/>
        </p:nvSpPr>
        <p:spPr>
          <a:xfrm>
            <a:off x="706993" y="1547398"/>
            <a:ext cx="7730014" cy="646509"/>
          </a:xfrm>
          <a:prstGeom prst="rect">
            <a:avLst/>
          </a:prstGeom>
          <a:noFill/>
          <a:ln/>
        </p:spPr>
        <p:txBody>
          <a:bodyPr wrap="square" lIns="0" tIns="0" rIns="0" bIns="0" rtlCol="0" anchor="t"/>
          <a:lstStyle/>
          <a:p>
            <a:pPr marL="0" indent="0">
              <a:lnSpc>
                <a:spcPts val="2500"/>
              </a:lnSpc>
              <a:buNone/>
            </a:pPr>
            <a:r>
              <a:rPr lang="en-US" sz="1600" dirty="0">
                <a:solidFill>
                  <a:srgbClr val="EBECEF"/>
                </a:solidFill>
                <a:latin typeface="Epilogue" pitchFamily="34" charset="0"/>
                <a:ea typeface="Epilogue" pitchFamily="34" charset="-122"/>
                <a:cs typeface="Epilogue" pitchFamily="34" charset="-120"/>
              </a:rPr>
              <a:t>Traditional tools like walking sticks and guide dogs provide limited support, especially in unfamiliar environments.</a:t>
            </a:r>
            <a:endParaRPr lang="en-US" sz="1600" dirty="0"/>
          </a:p>
        </p:txBody>
      </p:sp>
      <p:sp>
        <p:nvSpPr>
          <p:cNvPr id="6" name="Shape 3"/>
          <p:cNvSpPr/>
          <p:nvPr/>
        </p:nvSpPr>
        <p:spPr>
          <a:xfrm>
            <a:off x="706993" y="2395322"/>
            <a:ext cx="454462" cy="454462"/>
          </a:xfrm>
          <a:prstGeom prst="roundRect">
            <a:avLst>
              <a:gd name="adj" fmla="val 18670"/>
            </a:avLst>
          </a:prstGeom>
          <a:solidFill>
            <a:srgbClr val="283157"/>
          </a:solidFill>
          <a:ln w="7620">
            <a:solidFill>
              <a:srgbClr val="414A70"/>
            </a:solidFill>
            <a:prstDash val="solid"/>
          </a:ln>
        </p:spPr>
      </p:sp>
      <p:sp>
        <p:nvSpPr>
          <p:cNvPr id="7" name="Text 4"/>
          <p:cNvSpPr/>
          <p:nvPr/>
        </p:nvSpPr>
        <p:spPr>
          <a:xfrm>
            <a:off x="864751" y="2471045"/>
            <a:ext cx="138946" cy="303014"/>
          </a:xfrm>
          <a:prstGeom prst="rect">
            <a:avLst/>
          </a:prstGeom>
          <a:noFill/>
          <a:ln/>
        </p:spPr>
        <p:txBody>
          <a:bodyPr wrap="none" lIns="0" tIns="0" rIns="0" bIns="0" rtlCol="0" anchor="t"/>
          <a:lstStyle/>
          <a:p>
            <a:pPr marL="0" indent="0" algn="ctr">
              <a:lnSpc>
                <a:spcPts val="2350"/>
              </a:lnSpc>
              <a:buNone/>
            </a:pPr>
            <a:r>
              <a:rPr lang="en-US" sz="2350" dirty="0">
                <a:solidFill>
                  <a:srgbClr val="EBECEF"/>
                </a:solidFill>
                <a:latin typeface="Fraunces" pitchFamily="34" charset="0"/>
                <a:ea typeface="Fraunces" pitchFamily="34" charset="-122"/>
                <a:cs typeface="Fraunces" pitchFamily="34" charset="-120"/>
              </a:rPr>
              <a:t>1</a:t>
            </a:r>
            <a:endParaRPr lang="en-US" sz="2350" dirty="0"/>
          </a:p>
        </p:txBody>
      </p:sp>
      <p:sp>
        <p:nvSpPr>
          <p:cNvPr id="8" name="Text 5"/>
          <p:cNvSpPr/>
          <p:nvPr/>
        </p:nvSpPr>
        <p:spPr>
          <a:xfrm>
            <a:off x="1363385" y="2395322"/>
            <a:ext cx="2525197" cy="315635"/>
          </a:xfrm>
          <a:prstGeom prst="rect">
            <a:avLst/>
          </a:prstGeom>
          <a:noFill/>
          <a:ln/>
        </p:spPr>
        <p:txBody>
          <a:bodyPr wrap="none" lIns="0" tIns="0" rIns="0" bIns="0" rtlCol="0" anchor="t"/>
          <a:lstStyle/>
          <a:p>
            <a:pPr marL="0" indent="0">
              <a:lnSpc>
                <a:spcPts val="2450"/>
              </a:lnSpc>
              <a:buNone/>
            </a:pPr>
            <a:r>
              <a:rPr lang="en-US" sz="2000" dirty="0">
                <a:solidFill>
                  <a:srgbClr val="EBECEF"/>
                </a:solidFill>
                <a:latin typeface="Fraunces" pitchFamily="34" charset="0"/>
                <a:ea typeface="Fraunces" pitchFamily="34" charset="-122"/>
                <a:cs typeface="Fraunces" pitchFamily="34" charset="-120"/>
              </a:rPr>
              <a:t>Limited Range</a:t>
            </a:r>
            <a:endParaRPr lang="en-US" sz="2000" dirty="0"/>
          </a:p>
        </p:txBody>
      </p:sp>
      <p:sp>
        <p:nvSpPr>
          <p:cNvPr id="9" name="Text 6"/>
          <p:cNvSpPr/>
          <p:nvPr/>
        </p:nvSpPr>
        <p:spPr>
          <a:xfrm>
            <a:off x="1363385" y="2832162"/>
            <a:ext cx="3107650" cy="1616273"/>
          </a:xfrm>
          <a:prstGeom prst="rect">
            <a:avLst/>
          </a:prstGeom>
          <a:noFill/>
          <a:ln/>
        </p:spPr>
        <p:txBody>
          <a:bodyPr wrap="square" lIns="0" tIns="0" rIns="0" bIns="0" rtlCol="0" anchor="t"/>
          <a:lstStyle/>
          <a:p>
            <a:pPr marL="0" indent="0">
              <a:lnSpc>
                <a:spcPts val="2500"/>
              </a:lnSpc>
              <a:buNone/>
            </a:pPr>
            <a:r>
              <a:rPr lang="en-US" sz="1600" dirty="0">
                <a:solidFill>
                  <a:srgbClr val="EBECEF"/>
                </a:solidFill>
                <a:latin typeface="Epilogue" pitchFamily="34" charset="0"/>
                <a:ea typeface="Epilogue" pitchFamily="34" charset="-122"/>
                <a:cs typeface="Epilogue" pitchFamily="34" charset="-120"/>
              </a:rPr>
              <a:t>Traditional aids lack the ability to detect obstacles beyond their immediate vicinity, leaving users vulnerable to unexpected hazards.</a:t>
            </a:r>
            <a:endParaRPr lang="en-US" sz="1600" dirty="0"/>
          </a:p>
        </p:txBody>
      </p:sp>
      <p:sp>
        <p:nvSpPr>
          <p:cNvPr id="10" name="Shape 7"/>
          <p:cNvSpPr/>
          <p:nvPr/>
        </p:nvSpPr>
        <p:spPr>
          <a:xfrm>
            <a:off x="4672965" y="2395322"/>
            <a:ext cx="454462" cy="454462"/>
          </a:xfrm>
          <a:prstGeom prst="roundRect">
            <a:avLst>
              <a:gd name="adj" fmla="val 18670"/>
            </a:avLst>
          </a:prstGeom>
          <a:solidFill>
            <a:srgbClr val="283157"/>
          </a:solidFill>
          <a:ln w="7620">
            <a:solidFill>
              <a:srgbClr val="414A70"/>
            </a:solidFill>
            <a:prstDash val="solid"/>
          </a:ln>
        </p:spPr>
      </p:sp>
      <p:sp>
        <p:nvSpPr>
          <p:cNvPr id="11" name="Text 8"/>
          <p:cNvSpPr/>
          <p:nvPr/>
        </p:nvSpPr>
        <p:spPr>
          <a:xfrm>
            <a:off x="4808339" y="2471045"/>
            <a:ext cx="183594" cy="303014"/>
          </a:xfrm>
          <a:prstGeom prst="rect">
            <a:avLst/>
          </a:prstGeom>
          <a:noFill/>
          <a:ln/>
        </p:spPr>
        <p:txBody>
          <a:bodyPr wrap="none" lIns="0" tIns="0" rIns="0" bIns="0" rtlCol="0" anchor="t"/>
          <a:lstStyle/>
          <a:p>
            <a:pPr marL="0" indent="0" algn="ctr">
              <a:lnSpc>
                <a:spcPts val="2350"/>
              </a:lnSpc>
              <a:buNone/>
            </a:pPr>
            <a:r>
              <a:rPr lang="en-US" sz="2350" dirty="0">
                <a:solidFill>
                  <a:srgbClr val="EBECEF"/>
                </a:solidFill>
                <a:latin typeface="Fraunces" pitchFamily="34" charset="0"/>
                <a:ea typeface="Fraunces" pitchFamily="34" charset="-122"/>
                <a:cs typeface="Fraunces" pitchFamily="34" charset="-120"/>
              </a:rPr>
              <a:t>2</a:t>
            </a:r>
            <a:endParaRPr lang="en-US" sz="2350" dirty="0"/>
          </a:p>
        </p:txBody>
      </p:sp>
      <p:sp>
        <p:nvSpPr>
          <p:cNvPr id="12" name="Text 9"/>
          <p:cNvSpPr/>
          <p:nvPr/>
        </p:nvSpPr>
        <p:spPr>
          <a:xfrm>
            <a:off x="5329357" y="2395322"/>
            <a:ext cx="2525197" cy="315635"/>
          </a:xfrm>
          <a:prstGeom prst="rect">
            <a:avLst/>
          </a:prstGeom>
          <a:noFill/>
          <a:ln/>
        </p:spPr>
        <p:txBody>
          <a:bodyPr wrap="none" lIns="0" tIns="0" rIns="0" bIns="0" rtlCol="0" anchor="t"/>
          <a:lstStyle/>
          <a:p>
            <a:pPr marL="0" indent="0">
              <a:lnSpc>
                <a:spcPts val="2450"/>
              </a:lnSpc>
              <a:buNone/>
            </a:pPr>
            <a:r>
              <a:rPr lang="en-US" sz="2000" dirty="0">
                <a:solidFill>
                  <a:srgbClr val="EBECEF"/>
                </a:solidFill>
                <a:latin typeface="Fraunces" pitchFamily="34" charset="0"/>
                <a:ea typeface="Fraunces" pitchFamily="34" charset="-122"/>
                <a:cs typeface="Fraunces" pitchFamily="34" charset="-120"/>
              </a:rPr>
              <a:t>Dependence</a:t>
            </a:r>
            <a:endParaRPr lang="en-US" sz="2000" dirty="0"/>
          </a:p>
        </p:txBody>
      </p:sp>
      <p:sp>
        <p:nvSpPr>
          <p:cNvPr id="13" name="Text 10"/>
          <p:cNvSpPr/>
          <p:nvPr/>
        </p:nvSpPr>
        <p:spPr>
          <a:xfrm>
            <a:off x="5329357" y="2832162"/>
            <a:ext cx="3107650" cy="1293019"/>
          </a:xfrm>
          <a:prstGeom prst="rect">
            <a:avLst/>
          </a:prstGeom>
          <a:noFill/>
          <a:ln/>
        </p:spPr>
        <p:txBody>
          <a:bodyPr wrap="square" lIns="0" tIns="0" rIns="0" bIns="0" rtlCol="0" anchor="t"/>
          <a:lstStyle/>
          <a:p>
            <a:pPr marL="0" indent="0">
              <a:lnSpc>
                <a:spcPts val="2500"/>
              </a:lnSpc>
              <a:buNone/>
            </a:pPr>
            <a:r>
              <a:rPr lang="en-US" sz="1600" dirty="0">
                <a:solidFill>
                  <a:srgbClr val="EBECEF"/>
                </a:solidFill>
                <a:latin typeface="Epilogue" pitchFamily="34" charset="0"/>
                <a:ea typeface="Epilogue" pitchFamily="34" charset="-122"/>
                <a:cs typeface="Epilogue" pitchFamily="34" charset="-120"/>
              </a:rPr>
              <a:t>Guide dogs require specialized training and care, presenting a significant barrier for many individuals.</a:t>
            </a:r>
            <a:endParaRPr lang="en-US" sz="1600" dirty="0"/>
          </a:p>
        </p:txBody>
      </p:sp>
      <p:sp>
        <p:nvSpPr>
          <p:cNvPr id="14" name="Shape 11"/>
          <p:cNvSpPr/>
          <p:nvPr/>
        </p:nvSpPr>
        <p:spPr>
          <a:xfrm>
            <a:off x="706993" y="4877537"/>
            <a:ext cx="454462" cy="454462"/>
          </a:xfrm>
          <a:prstGeom prst="roundRect">
            <a:avLst>
              <a:gd name="adj" fmla="val 18670"/>
            </a:avLst>
          </a:prstGeom>
          <a:solidFill>
            <a:srgbClr val="283157"/>
          </a:solidFill>
          <a:ln w="7620">
            <a:solidFill>
              <a:srgbClr val="414A70"/>
            </a:solidFill>
            <a:prstDash val="solid"/>
          </a:ln>
        </p:spPr>
      </p:sp>
      <p:sp>
        <p:nvSpPr>
          <p:cNvPr id="15" name="Text 12"/>
          <p:cNvSpPr/>
          <p:nvPr/>
        </p:nvSpPr>
        <p:spPr>
          <a:xfrm>
            <a:off x="850583" y="4953260"/>
            <a:ext cx="167283" cy="303014"/>
          </a:xfrm>
          <a:prstGeom prst="rect">
            <a:avLst/>
          </a:prstGeom>
          <a:noFill/>
          <a:ln/>
        </p:spPr>
        <p:txBody>
          <a:bodyPr wrap="none" lIns="0" tIns="0" rIns="0" bIns="0" rtlCol="0" anchor="t"/>
          <a:lstStyle/>
          <a:p>
            <a:pPr marL="0" indent="0" algn="ctr">
              <a:lnSpc>
                <a:spcPts val="2350"/>
              </a:lnSpc>
              <a:buNone/>
            </a:pPr>
            <a:r>
              <a:rPr lang="en-US" sz="2350" dirty="0">
                <a:solidFill>
                  <a:srgbClr val="EBECEF"/>
                </a:solidFill>
                <a:latin typeface="Fraunces" pitchFamily="34" charset="0"/>
                <a:ea typeface="Fraunces" pitchFamily="34" charset="-122"/>
                <a:cs typeface="Fraunces" pitchFamily="34" charset="-120"/>
              </a:rPr>
              <a:t>3</a:t>
            </a:r>
            <a:endParaRPr lang="en-US" sz="2350" dirty="0"/>
          </a:p>
        </p:txBody>
      </p:sp>
      <p:sp>
        <p:nvSpPr>
          <p:cNvPr id="16" name="Text 13"/>
          <p:cNvSpPr/>
          <p:nvPr/>
        </p:nvSpPr>
        <p:spPr>
          <a:xfrm>
            <a:off x="1363385" y="4877537"/>
            <a:ext cx="2761893" cy="315635"/>
          </a:xfrm>
          <a:prstGeom prst="rect">
            <a:avLst/>
          </a:prstGeom>
          <a:noFill/>
          <a:ln/>
        </p:spPr>
        <p:txBody>
          <a:bodyPr wrap="none" lIns="0" tIns="0" rIns="0" bIns="0" rtlCol="0" anchor="t"/>
          <a:lstStyle/>
          <a:p>
            <a:pPr marL="0" indent="0">
              <a:lnSpc>
                <a:spcPts val="2450"/>
              </a:lnSpc>
              <a:buNone/>
            </a:pPr>
            <a:r>
              <a:rPr lang="en-US" sz="2000" dirty="0">
                <a:solidFill>
                  <a:srgbClr val="EBECEF"/>
                </a:solidFill>
                <a:latin typeface="Fraunces" pitchFamily="34" charset="0"/>
                <a:ea typeface="Fraunces" pitchFamily="34" charset="-122"/>
                <a:cs typeface="Fraunces" pitchFamily="34" charset="-120"/>
              </a:rPr>
              <a:t>Situational Limitations</a:t>
            </a:r>
            <a:endParaRPr lang="en-US" sz="2000" dirty="0"/>
          </a:p>
        </p:txBody>
      </p:sp>
      <p:sp>
        <p:nvSpPr>
          <p:cNvPr id="17" name="Text 14"/>
          <p:cNvSpPr/>
          <p:nvPr/>
        </p:nvSpPr>
        <p:spPr>
          <a:xfrm>
            <a:off x="1363385" y="5314377"/>
            <a:ext cx="7073622" cy="646509"/>
          </a:xfrm>
          <a:prstGeom prst="rect">
            <a:avLst/>
          </a:prstGeom>
          <a:noFill/>
          <a:ln/>
        </p:spPr>
        <p:txBody>
          <a:bodyPr wrap="square" lIns="0" tIns="0" rIns="0" bIns="0" rtlCol="0" anchor="t"/>
          <a:lstStyle/>
          <a:p>
            <a:pPr marL="0" indent="0">
              <a:lnSpc>
                <a:spcPts val="2500"/>
              </a:lnSpc>
              <a:buNone/>
            </a:pPr>
            <a:r>
              <a:rPr lang="en-US" sz="1600" dirty="0">
                <a:solidFill>
                  <a:srgbClr val="EBECEF"/>
                </a:solidFill>
                <a:latin typeface="Epilogue" pitchFamily="34" charset="0"/>
                <a:ea typeface="Epilogue" pitchFamily="34" charset="-122"/>
                <a:cs typeface="Epilogue" pitchFamily="34" charset="-120"/>
              </a:rPr>
              <a:t>Walking sticks are primarily useful for detecting obstacles on the ground, failing to detect overhanging objects or changes in elevation.</a:t>
            </a:r>
            <a:endParaRPr lang="en-US" sz="1600" dirty="0"/>
          </a:p>
        </p:txBody>
      </p:sp>
      <p:sp>
        <p:nvSpPr>
          <p:cNvPr id="19" name="TextBox 18"/>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1112"/>
            <a:ext cx="6709648" cy="708779"/>
          </a:xfrm>
          <a:prstGeom prst="rect">
            <a:avLst/>
          </a:prstGeom>
          <a:noFill/>
          <a:ln/>
        </p:spPr>
        <p:txBody>
          <a:bodyPr wrap="none" lIns="0" tIns="0" rIns="0" bIns="0" rtlCol="0" anchor="t"/>
          <a:lstStyle/>
          <a:p>
            <a:pPr marL="0" indent="0">
              <a:lnSpc>
                <a:spcPts val="5550"/>
              </a:lnSpc>
              <a:buNone/>
            </a:pPr>
            <a:r>
              <a:rPr lang="en-US" sz="4000" dirty="0">
                <a:solidFill>
                  <a:srgbClr val="FFFFFF"/>
                </a:solidFill>
                <a:latin typeface="Fraunces" pitchFamily="34" charset="0"/>
                <a:ea typeface="Fraunces" pitchFamily="34" charset="-122"/>
                <a:cs typeface="Fraunces" pitchFamily="34" charset="-120"/>
              </a:rPr>
              <a:t>Challenges in Navigation</a:t>
            </a:r>
            <a:endParaRPr lang="en-US" sz="4000" dirty="0"/>
          </a:p>
        </p:txBody>
      </p:sp>
      <p:sp>
        <p:nvSpPr>
          <p:cNvPr id="3" name="Text 1"/>
          <p:cNvSpPr/>
          <p:nvPr/>
        </p:nvSpPr>
        <p:spPr>
          <a:xfrm>
            <a:off x="793790" y="1286189"/>
            <a:ext cx="13042821" cy="362903"/>
          </a:xfrm>
          <a:prstGeom prst="rect">
            <a:avLst/>
          </a:prstGeom>
          <a:noFill/>
          <a:ln/>
        </p:spPr>
        <p:txBody>
          <a:bodyPr wrap="none" lIns="0" tIns="0" rIns="0" bIns="0" rtlCol="0" anchor="t"/>
          <a:lstStyle/>
          <a:p>
            <a:pPr marL="0" indent="0">
              <a:lnSpc>
                <a:spcPts val="2850"/>
              </a:lnSpc>
              <a:buNone/>
            </a:pPr>
            <a:r>
              <a:rPr lang="en-US" sz="1600" dirty="0">
                <a:solidFill>
                  <a:srgbClr val="EBECEF"/>
                </a:solidFill>
                <a:latin typeface="Epilogue" pitchFamily="34" charset="0"/>
                <a:ea typeface="Epilogue" pitchFamily="34" charset="-122"/>
                <a:cs typeface="Epilogue" pitchFamily="34" charset="-120"/>
              </a:rPr>
              <a:t>Traditional tools often lack the ability to detect obstacles beyond the user's immediate reach.</a:t>
            </a:r>
            <a:endParaRPr lang="en-US" sz="1600" dirty="0"/>
          </a:p>
        </p:txBody>
      </p:sp>
      <p:sp>
        <p:nvSpPr>
          <p:cNvPr id="4" name="Text 2"/>
          <p:cNvSpPr/>
          <p:nvPr/>
        </p:nvSpPr>
        <p:spPr>
          <a:xfrm>
            <a:off x="793790" y="1959429"/>
            <a:ext cx="13042821" cy="841093"/>
          </a:xfrm>
          <a:prstGeom prst="rect">
            <a:avLst/>
          </a:prstGeom>
          <a:noFill/>
          <a:ln/>
        </p:spPr>
        <p:txBody>
          <a:bodyPr wrap="none" lIns="0" tIns="0" rIns="0" bIns="0" rtlCol="0" anchor="t"/>
          <a:lstStyle/>
          <a:p>
            <a:pPr>
              <a:lnSpc>
                <a:spcPts val="2850"/>
              </a:lnSpc>
            </a:pPr>
            <a:r>
              <a:rPr lang="en-US" sz="1600" dirty="0" smtClean="0">
                <a:solidFill>
                  <a:schemeClr val="bg1"/>
                </a:solidFill>
                <a:latin typeface="Epilogue" charset="0"/>
              </a:rPr>
              <a:t>Navigating daily life can be tough for people who are blind or have severe vision impairments. While tools </a:t>
            </a:r>
          </a:p>
          <a:p>
            <a:pPr>
              <a:lnSpc>
                <a:spcPts val="2850"/>
              </a:lnSpc>
            </a:pPr>
            <a:r>
              <a:rPr lang="en-US" sz="1600" dirty="0" smtClean="0">
                <a:solidFill>
                  <a:schemeClr val="bg1"/>
                </a:solidFill>
                <a:latin typeface="Epilogue" charset="0"/>
              </a:rPr>
              <a:t>like walking sticks and guide dogs are helpful, they have limitations in detecting obstacles.</a:t>
            </a:r>
            <a:endParaRPr lang="en-US" sz="1600" dirty="0">
              <a:solidFill>
                <a:schemeClr val="bg1"/>
              </a:solidFill>
              <a:latin typeface="Epilogue" charset="0"/>
            </a:endParaRPr>
          </a:p>
        </p:txBody>
      </p:sp>
      <p:sp>
        <p:nvSpPr>
          <p:cNvPr id="6" name="Text 4"/>
          <p:cNvSpPr/>
          <p:nvPr/>
        </p:nvSpPr>
        <p:spPr>
          <a:xfrm>
            <a:off x="657602" y="3574173"/>
            <a:ext cx="3978116" cy="2709885"/>
          </a:xfrm>
          <a:prstGeom prst="rect">
            <a:avLst/>
          </a:prstGeom>
          <a:solidFill>
            <a:srgbClr val="7030A0"/>
          </a:solidFill>
          <a:ln/>
        </p:spPr>
        <p:txBody>
          <a:bodyPr wrap="square" lIns="0" tIns="0" rIns="0" bIns="0" rtlCol="0" anchor="t"/>
          <a:lstStyle/>
          <a:p>
            <a:pPr algn="just">
              <a:lnSpc>
                <a:spcPts val="2850"/>
              </a:lnSpc>
            </a:pPr>
            <a:r>
              <a:rPr lang="en-US" sz="2000" dirty="0" smtClean="0">
                <a:solidFill>
                  <a:schemeClr val="bg1"/>
                </a:solidFill>
                <a:latin typeface="Fraunces" charset="0"/>
              </a:rPr>
              <a:t> Navigating Crowds</a:t>
            </a:r>
          </a:p>
          <a:p>
            <a:pPr algn="just">
              <a:lnSpc>
                <a:spcPts val="2850"/>
              </a:lnSpc>
            </a:pPr>
            <a:r>
              <a:rPr lang="en-US" dirty="0">
                <a:solidFill>
                  <a:schemeClr val="bg1"/>
                </a:solidFill>
              </a:rPr>
              <a:t> </a:t>
            </a:r>
            <a:r>
              <a:rPr lang="en-US" dirty="0" smtClean="0">
                <a:solidFill>
                  <a:schemeClr val="bg1"/>
                </a:solidFill>
              </a:rPr>
              <a:t>    When there are a lot of people around, it can be really hard for someone who is blind or has vision problems to get around. The usual tools they use, like walking sticks, don’t help much in finding and avoiding things in a crowd.</a:t>
            </a:r>
            <a:endParaRPr lang="en-US" dirty="0">
              <a:solidFill>
                <a:schemeClr val="bg1"/>
              </a:solidFill>
            </a:endParaRPr>
          </a:p>
        </p:txBody>
      </p:sp>
      <p:sp>
        <p:nvSpPr>
          <p:cNvPr id="7" name="Text 5"/>
          <p:cNvSpPr/>
          <p:nvPr/>
        </p:nvSpPr>
        <p:spPr>
          <a:xfrm>
            <a:off x="5381568" y="3638144"/>
            <a:ext cx="3558151" cy="2645913"/>
          </a:xfrm>
          <a:prstGeom prst="rect">
            <a:avLst/>
          </a:prstGeom>
          <a:solidFill>
            <a:schemeClr val="accent4">
              <a:lumMod val="75000"/>
            </a:schemeClr>
          </a:solidFill>
          <a:ln/>
        </p:spPr>
        <p:txBody>
          <a:bodyPr wrap="none" lIns="0" tIns="0" rIns="0" bIns="0" rtlCol="0" anchor="t"/>
          <a:lstStyle/>
          <a:p>
            <a:pPr marL="0" indent="0">
              <a:lnSpc>
                <a:spcPts val="2750"/>
              </a:lnSpc>
              <a:buNone/>
            </a:pPr>
            <a:r>
              <a:rPr lang="en-US" sz="2000" dirty="0">
                <a:solidFill>
                  <a:srgbClr val="FFFFFF"/>
                </a:solidFill>
                <a:latin typeface="Fraunces" pitchFamily="34" charset="0"/>
                <a:ea typeface="Fraunces" pitchFamily="34" charset="-122"/>
                <a:cs typeface="Fraunces" pitchFamily="34" charset="-120"/>
              </a:rPr>
              <a:t>Outdoor </a:t>
            </a:r>
            <a:r>
              <a:rPr lang="en-US" sz="2000" dirty="0" smtClean="0">
                <a:solidFill>
                  <a:srgbClr val="FFFFFF"/>
                </a:solidFill>
                <a:latin typeface="Fraunces" pitchFamily="34" charset="0"/>
                <a:ea typeface="Fraunces" pitchFamily="34" charset="-122"/>
                <a:cs typeface="Fraunces" pitchFamily="34" charset="-120"/>
              </a:rPr>
              <a:t>Environments </a:t>
            </a:r>
          </a:p>
          <a:p>
            <a:pPr algn="just">
              <a:lnSpc>
                <a:spcPts val="2750"/>
              </a:lnSpc>
            </a:pPr>
            <a:r>
              <a:rPr lang="en-US" sz="2400" dirty="0" smtClean="0">
                <a:solidFill>
                  <a:schemeClr val="bg1"/>
                </a:solidFill>
              </a:rPr>
              <a:t>  </a:t>
            </a:r>
            <a:r>
              <a:rPr lang="en-US" dirty="0" smtClean="0">
                <a:solidFill>
                  <a:schemeClr val="bg1"/>
                </a:solidFill>
              </a:rPr>
              <a:t>Outside, there are often many things </a:t>
            </a:r>
          </a:p>
          <a:p>
            <a:pPr algn="just">
              <a:lnSpc>
                <a:spcPts val="2750"/>
              </a:lnSpc>
            </a:pPr>
            <a:r>
              <a:rPr lang="en-US" dirty="0" smtClean="0">
                <a:solidFill>
                  <a:schemeClr val="bg1"/>
                </a:solidFill>
              </a:rPr>
              <a:t>that can be obstacles, like branches </a:t>
            </a:r>
          </a:p>
          <a:p>
            <a:pPr algn="just">
              <a:lnSpc>
                <a:spcPts val="2750"/>
              </a:lnSpc>
            </a:pPr>
            <a:r>
              <a:rPr lang="en-US" dirty="0" smtClean="0">
                <a:solidFill>
                  <a:schemeClr val="bg1"/>
                </a:solidFill>
              </a:rPr>
              <a:t>that hang down, uneven ground, and</a:t>
            </a:r>
          </a:p>
          <a:p>
            <a:pPr algn="just">
              <a:lnSpc>
                <a:spcPts val="2750"/>
              </a:lnSpc>
            </a:pPr>
            <a:r>
              <a:rPr lang="en-US" dirty="0" smtClean="0">
                <a:solidFill>
                  <a:schemeClr val="bg1"/>
                </a:solidFill>
              </a:rPr>
              <a:t>sudden ups and downs in the path. </a:t>
            </a:r>
            <a:endParaRPr lang="en-US" dirty="0" smtClean="0">
              <a:solidFill>
                <a:srgbClr val="FFFFFF"/>
              </a:solidFill>
              <a:ea typeface="Fraunces" pitchFamily="34" charset="-122"/>
              <a:cs typeface="Fraunces" pitchFamily="34" charset="-120"/>
            </a:endParaRPr>
          </a:p>
          <a:p>
            <a:pPr marL="0" indent="0">
              <a:lnSpc>
                <a:spcPts val="2750"/>
              </a:lnSpc>
              <a:buNone/>
            </a:pPr>
            <a:endParaRPr lang="en-US" sz="2200" dirty="0"/>
          </a:p>
        </p:txBody>
      </p:sp>
      <p:sp>
        <p:nvSpPr>
          <p:cNvPr id="12" name="TextBox 11"/>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
        <p:nvSpPr>
          <p:cNvPr id="13" name="Rectangle 12"/>
          <p:cNvSpPr/>
          <p:nvPr/>
        </p:nvSpPr>
        <p:spPr>
          <a:xfrm>
            <a:off x="9863846" y="3599234"/>
            <a:ext cx="4445541" cy="2092881"/>
          </a:xfrm>
          <a:prstGeom prst="rect">
            <a:avLst/>
          </a:prstGeom>
          <a:solidFill>
            <a:schemeClr val="accent2">
              <a:lumMod val="75000"/>
            </a:schemeClr>
          </a:solidFill>
        </p:spPr>
        <p:txBody>
          <a:bodyPr wrap="square">
            <a:spAutoFit/>
          </a:bodyPr>
          <a:lstStyle/>
          <a:p>
            <a:r>
              <a:rPr lang="en-US" sz="2000" b="1" dirty="0" smtClean="0">
                <a:solidFill>
                  <a:schemeClr val="bg1"/>
                </a:solidFill>
                <a:latin typeface="Fraunces" charset="0"/>
              </a:rPr>
              <a:t>Complex Environments  </a:t>
            </a:r>
            <a:endParaRPr lang="en-US" sz="2000" dirty="0">
              <a:solidFill>
                <a:schemeClr val="bg1"/>
              </a:solidFill>
              <a:latin typeface="Fraunces" charset="0"/>
            </a:endParaRPr>
          </a:p>
          <a:p>
            <a:pPr algn="just"/>
            <a:r>
              <a:rPr lang="en-US" dirty="0" smtClean="0">
                <a:solidFill>
                  <a:schemeClr val="bg1"/>
                </a:solidFill>
              </a:rPr>
              <a:t>     Busy urban areas, crowded public transport, and indoor spaces like malls or airports present unique challenges. These environments are often filled with dynamic obstacles and distractions, making navigation more complicated.</a:t>
            </a:r>
            <a:endParaRPr lang="en-US" dirty="0">
              <a:solidFill>
                <a:schemeClr val="bg1"/>
              </a:solidFill>
            </a:endParaRPr>
          </a:p>
        </p:txBody>
      </p:sp>
      <p:sp>
        <p:nvSpPr>
          <p:cNvPr id="14" name="Shape 3"/>
          <p:cNvSpPr/>
          <p:nvPr/>
        </p:nvSpPr>
        <p:spPr>
          <a:xfrm>
            <a:off x="133041" y="3543226"/>
            <a:ext cx="454462" cy="454462"/>
          </a:xfrm>
          <a:prstGeom prst="roundRect">
            <a:avLst>
              <a:gd name="adj" fmla="val 18670"/>
            </a:avLst>
          </a:prstGeom>
          <a:solidFill>
            <a:srgbClr val="283157"/>
          </a:solidFill>
          <a:ln w="7620">
            <a:solidFill>
              <a:srgbClr val="414A70"/>
            </a:solidFill>
            <a:prstDash val="solid"/>
          </a:ln>
        </p:spPr>
        <p:txBody>
          <a:bodyPr/>
          <a:lstStyle/>
          <a:p>
            <a:endParaRPr lang="en-US" dirty="0"/>
          </a:p>
        </p:txBody>
      </p:sp>
      <p:sp>
        <p:nvSpPr>
          <p:cNvPr id="15" name="Text 4"/>
          <p:cNvSpPr/>
          <p:nvPr/>
        </p:nvSpPr>
        <p:spPr>
          <a:xfrm>
            <a:off x="290799" y="3628677"/>
            <a:ext cx="138946" cy="303014"/>
          </a:xfrm>
          <a:prstGeom prst="rect">
            <a:avLst/>
          </a:prstGeom>
          <a:noFill/>
          <a:ln/>
        </p:spPr>
        <p:txBody>
          <a:bodyPr wrap="none" lIns="0" tIns="0" rIns="0" bIns="0" rtlCol="0" anchor="t"/>
          <a:lstStyle/>
          <a:p>
            <a:pPr marL="0" indent="0" algn="ctr">
              <a:lnSpc>
                <a:spcPts val="2350"/>
              </a:lnSpc>
              <a:buNone/>
            </a:pPr>
            <a:r>
              <a:rPr lang="en-US" sz="2350" dirty="0">
                <a:solidFill>
                  <a:srgbClr val="EBECEF"/>
                </a:solidFill>
                <a:latin typeface="Fraunces" pitchFamily="34" charset="0"/>
                <a:ea typeface="Fraunces" pitchFamily="34" charset="-122"/>
                <a:cs typeface="Fraunces" pitchFamily="34" charset="-120"/>
              </a:rPr>
              <a:t>1</a:t>
            </a:r>
            <a:endParaRPr lang="en-US" sz="2350" dirty="0"/>
          </a:p>
        </p:txBody>
      </p:sp>
      <p:sp>
        <p:nvSpPr>
          <p:cNvPr id="16" name="Shape 3"/>
          <p:cNvSpPr/>
          <p:nvPr/>
        </p:nvSpPr>
        <p:spPr>
          <a:xfrm>
            <a:off x="4830278" y="3664478"/>
            <a:ext cx="454462" cy="454462"/>
          </a:xfrm>
          <a:prstGeom prst="roundRect">
            <a:avLst>
              <a:gd name="adj" fmla="val 18670"/>
            </a:avLst>
          </a:prstGeom>
          <a:solidFill>
            <a:srgbClr val="283157"/>
          </a:solidFill>
          <a:ln w="7620">
            <a:solidFill>
              <a:srgbClr val="414A70"/>
            </a:solidFill>
            <a:prstDash val="solid"/>
          </a:ln>
        </p:spPr>
        <p:txBody>
          <a:bodyPr/>
          <a:lstStyle/>
          <a:p>
            <a:endParaRPr lang="en-US" dirty="0"/>
          </a:p>
        </p:txBody>
      </p:sp>
      <p:sp>
        <p:nvSpPr>
          <p:cNvPr id="17" name="Shape 3"/>
          <p:cNvSpPr/>
          <p:nvPr/>
        </p:nvSpPr>
        <p:spPr>
          <a:xfrm>
            <a:off x="9311044" y="3640900"/>
            <a:ext cx="454462" cy="454462"/>
          </a:xfrm>
          <a:prstGeom prst="roundRect">
            <a:avLst>
              <a:gd name="adj" fmla="val 18670"/>
            </a:avLst>
          </a:prstGeom>
          <a:solidFill>
            <a:srgbClr val="283157"/>
          </a:solidFill>
          <a:ln w="7620">
            <a:solidFill>
              <a:srgbClr val="414A70"/>
            </a:solidFill>
            <a:prstDash val="solid"/>
          </a:ln>
        </p:spPr>
        <p:txBody>
          <a:bodyPr/>
          <a:lstStyle/>
          <a:p>
            <a:endParaRPr lang="en-US" dirty="0"/>
          </a:p>
        </p:txBody>
      </p:sp>
      <p:sp>
        <p:nvSpPr>
          <p:cNvPr id="18" name="Text 4"/>
          <p:cNvSpPr/>
          <p:nvPr/>
        </p:nvSpPr>
        <p:spPr>
          <a:xfrm>
            <a:off x="9455280" y="3748661"/>
            <a:ext cx="164305" cy="337232"/>
          </a:xfrm>
          <a:prstGeom prst="rect">
            <a:avLst/>
          </a:prstGeom>
          <a:noFill/>
          <a:ln/>
        </p:spPr>
        <p:txBody>
          <a:bodyPr wrap="none" lIns="0" tIns="0" rIns="0" bIns="0" rtlCol="0" anchor="t"/>
          <a:lstStyle/>
          <a:p>
            <a:pPr marL="0" indent="0" algn="ctr">
              <a:lnSpc>
                <a:spcPts val="2350"/>
              </a:lnSpc>
              <a:buNone/>
            </a:pPr>
            <a:r>
              <a:rPr lang="en-IN" sz="2350" dirty="0">
                <a:solidFill>
                  <a:srgbClr val="EBECEF"/>
                </a:solidFill>
                <a:latin typeface="Fraunces" pitchFamily="34" charset="0"/>
              </a:rPr>
              <a:t>3</a:t>
            </a:r>
            <a:endParaRPr lang="en-US" sz="2350" dirty="0"/>
          </a:p>
        </p:txBody>
      </p:sp>
      <p:sp>
        <p:nvSpPr>
          <p:cNvPr id="19" name="Text 4"/>
          <p:cNvSpPr/>
          <p:nvPr/>
        </p:nvSpPr>
        <p:spPr>
          <a:xfrm>
            <a:off x="4995409" y="3748663"/>
            <a:ext cx="138946" cy="303014"/>
          </a:xfrm>
          <a:prstGeom prst="rect">
            <a:avLst/>
          </a:prstGeom>
          <a:noFill/>
          <a:ln/>
        </p:spPr>
        <p:txBody>
          <a:bodyPr wrap="none" lIns="0" tIns="0" rIns="0" bIns="0" rtlCol="0" anchor="t"/>
          <a:lstStyle/>
          <a:p>
            <a:pPr marL="0" indent="0" algn="ctr">
              <a:lnSpc>
                <a:spcPts val="2350"/>
              </a:lnSpc>
              <a:buNone/>
            </a:pPr>
            <a:r>
              <a:rPr lang="en-US" sz="2350" dirty="0" smtClean="0">
                <a:solidFill>
                  <a:srgbClr val="EBECEF"/>
                </a:solidFill>
                <a:latin typeface="Fraunces" pitchFamily="34" charset="0"/>
                <a:ea typeface="Fraunces" pitchFamily="34" charset="-122"/>
                <a:cs typeface="Fraunces" pitchFamily="34" charset="-120"/>
              </a:rPr>
              <a:t>2</a:t>
            </a:r>
            <a:endParaRPr lang="en-US" sz="23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592455" y="716756"/>
            <a:ext cx="5194340" cy="528995"/>
          </a:xfrm>
          <a:prstGeom prst="rect">
            <a:avLst/>
          </a:prstGeom>
          <a:noFill/>
          <a:ln/>
        </p:spPr>
        <p:txBody>
          <a:bodyPr wrap="none" lIns="0" tIns="0" rIns="0" bIns="0" rtlCol="0" anchor="t"/>
          <a:lstStyle/>
          <a:p>
            <a:pPr marL="0" indent="0">
              <a:lnSpc>
                <a:spcPts val="4150"/>
              </a:lnSpc>
              <a:buNone/>
            </a:pPr>
            <a:r>
              <a:rPr lang="en-US" sz="4000" dirty="0">
                <a:solidFill>
                  <a:srgbClr val="FFFFFF"/>
                </a:solidFill>
                <a:latin typeface="Fraunces" charset="0"/>
                <a:ea typeface="Fraunces" pitchFamily="34" charset="-122"/>
                <a:cs typeface="Fraunces" pitchFamily="34" charset="-120"/>
              </a:rPr>
              <a:t>Need for a Smart Solution</a:t>
            </a:r>
            <a:endParaRPr lang="en-US" sz="4000" dirty="0">
              <a:latin typeface="Fraunces" charset="0"/>
            </a:endParaRPr>
          </a:p>
        </p:txBody>
      </p:sp>
      <p:sp>
        <p:nvSpPr>
          <p:cNvPr id="4" name="Text 1"/>
          <p:cNvSpPr/>
          <p:nvPr/>
        </p:nvSpPr>
        <p:spPr>
          <a:xfrm>
            <a:off x="592455" y="1499592"/>
            <a:ext cx="13445490" cy="270867"/>
          </a:xfrm>
          <a:prstGeom prst="rect">
            <a:avLst/>
          </a:prstGeom>
          <a:noFill/>
          <a:ln/>
        </p:spPr>
        <p:txBody>
          <a:bodyPr wrap="none" lIns="0" tIns="0" rIns="0" bIns="0" rtlCol="0" anchor="t"/>
          <a:lstStyle/>
          <a:p>
            <a:pPr marL="0" indent="0">
              <a:lnSpc>
                <a:spcPts val="2100"/>
              </a:lnSpc>
              <a:buNone/>
            </a:pPr>
            <a:r>
              <a:rPr lang="en-US" sz="1600" dirty="0">
                <a:solidFill>
                  <a:srgbClr val="EBECEF"/>
                </a:solidFill>
                <a:latin typeface="Epilogue" charset="0"/>
                <a:ea typeface="Epilogue" pitchFamily="34" charset="-122"/>
                <a:cs typeface="Epilogue" pitchFamily="34" charset="-120"/>
              </a:rPr>
              <a:t>There is a clear need for a smart solution that provides more comprehensive and reliable obstacle detection.</a:t>
            </a:r>
            <a:endParaRPr lang="en-US" sz="1600" dirty="0">
              <a:latin typeface="Epilogue" charset="0"/>
            </a:endParaRPr>
          </a:p>
        </p:txBody>
      </p:sp>
      <p:sp>
        <p:nvSpPr>
          <p:cNvPr id="5" name="Text 2"/>
          <p:cNvSpPr/>
          <p:nvPr/>
        </p:nvSpPr>
        <p:spPr>
          <a:xfrm>
            <a:off x="592455" y="1960840"/>
            <a:ext cx="13445490" cy="270867"/>
          </a:xfrm>
          <a:prstGeom prst="rect">
            <a:avLst/>
          </a:prstGeom>
          <a:noFill/>
          <a:ln/>
        </p:spPr>
        <p:txBody>
          <a:bodyPr wrap="none" lIns="0" tIns="0" rIns="0" bIns="0" rtlCol="0" anchor="t"/>
          <a:lstStyle/>
          <a:p>
            <a:pPr marL="0" indent="0">
              <a:lnSpc>
                <a:spcPts val="2100"/>
              </a:lnSpc>
              <a:buNone/>
            </a:pPr>
            <a:r>
              <a:rPr lang="en-US" sz="1600" dirty="0">
                <a:solidFill>
                  <a:srgbClr val="EBECEF"/>
                </a:solidFill>
                <a:latin typeface="Epilogue" charset="0"/>
                <a:ea typeface="Epilogue" pitchFamily="34" charset="-122"/>
                <a:cs typeface="Epilogue" pitchFamily="34" charset="-120"/>
              </a:rPr>
              <a:t>A device that can detect obstacles both on the ground and in the air, allowing users to navigate with greater confidence and independence.</a:t>
            </a:r>
            <a:endParaRPr lang="en-US" sz="1600" dirty="0">
              <a:latin typeface="Epilogue" charset="0"/>
            </a:endParaRPr>
          </a:p>
        </p:txBody>
      </p:sp>
      <p:sp>
        <p:nvSpPr>
          <p:cNvPr id="6" name="Shape 3"/>
          <p:cNvSpPr/>
          <p:nvPr/>
        </p:nvSpPr>
        <p:spPr>
          <a:xfrm>
            <a:off x="7303770" y="3098363"/>
            <a:ext cx="22860" cy="3206353"/>
          </a:xfrm>
          <a:prstGeom prst="roundRect">
            <a:avLst>
              <a:gd name="adj" fmla="val 311040"/>
            </a:avLst>
          </a:prstGeom>
          <a:solidFill>
            <a:srgbClr val="414A70"/>
          </a:solidFill>
          <a:ln/>
        </p:spPr>
      </p:sp>
      <p:sp>
        <p:nvSpPr>
          <p:cNvPr id="7" name="Shape 4"/>
          <p:cNvSpPr/>
          <p:nvPr/>
        </p:nvSpPr>
        <p:spPr>
          <a:xfrm>
            <a:off x="6555165" y="3467695"/>
            <a:ext cx="592455" cy="22860"/>
          </a:xfrm>
          <a:prstGeom prst="roundRect">
            <a:avLst>
              <a:gd name="adj" fmla="val 311040"/>
            </a:avLst>
          </a:prstGeom>
          <a:solidFill>
            <a:srgbClr val="414A70"/>
          </a:solidFill>
          <a:ln/>
        </p:spPr>
      </p:sp>
      <p:sp>
        <p:nvSpPr>
          <p:cNvPr id="8" name="Shape 5"/>
          <p:cNvSpPr/>
          <p:nvPr/>
        </p:nvSpPr>
        <p:spPr>
          <a:xfrm>
            <a:off x="7124760" y="3288744"/>
            <a:ext cx="380881" cy="380881"/>
          </a:xfrm>
          <a:prstGeom prst="roundRect">
            <a:avLst>
              <a:gd name="adj" fmla="val 18668"/>
            </a:avLst>
          </a:prstGeom>
          <a:solidFill>
            <a:srgbClr val="283157">
              <a:alpha val="95000"/>
            </a:srgbClr>
          </a:solidFill>
          <a:ln w="7620">
            <a:solidFill>
              <a:srgbClr val="FF0000"/>
            </a:solidFill>
            <a:prstDash val="solid"/>
          </a:ln>
        </p:spPr>
      </p:sp>
      <p:sp>
        <p:nvSpPr>
          <p:cNvPr id="9" name="Text 6"/>
          <p:cNvSpPr/>
          <p:nvPr/>
        </p:nvSpPr>
        <p:spPr>
          <a:xfrm>
            <a:off x="7256919" y="3352205"/>
            <a:ext cx="116443" cy="253960"/>
          </a:xfrm>
          <a:prstGeom prst="rect">
            <a:avLst/>
          </a:prstGeom>
          <a:noFill/>
          <a:ln/>
        </p:spPr>
        <p:txBody>
          <a:bodyPr wrap="none" lIns="0" tIns="0" rIns="0" bIns="0" rtlCol="0" anchor="t"/>
          <a:lstStyle/>
          <a:p>
            <a:pPr marL="0" indent="0" algn="ctr">
              <a:lnSpc>
                <a:spcPts val="1950"/>
              </a:lnSpc>
              <a:buNone/>
            </a:pPr>
            <a:r>
              <a:rPr lang="en-US" dirty="0">
                <a:solidFill>
                  <a:srgbClr val="EBECEF"/>
                </a:solidFill>
                <a:latin typeface="Epilogue" charset="0"/>
                <a:ea typeface="Fraunces" pitchFamily="34" charset="-122"/>
                <a:cs typeface="Fraunces" pitchFamily="34" charset="-120"/>
              </a:rPr>
              <a:t>1</a:t>
            </a:r>
            <a:endParaRPr lang="en-US" dirty="0">
              <a:latin typeface="Epilogue" charset="0"/>
            </a:endParaRPr>
          </a:p>
        </p:txBody>
      </p:sp>
      <p:sp>
        <p:nvSpPr>
          <p:cNvPr id="10" name="Text 7"/>
          <p:cNvSpPr/>
          <p:nvPr/>
        </p:nvSpPr>
        <p:spPr>
          <a:xfrm>
            <a:off x="4268033" y="3267551"/>
            <a:ext cx="2116098" cy="264438"/>
          </a:xfrm>
          <a:prstGeom prst="rect">
            <a:avLst/>
          </a:prstGeom>
          <a:noFill/>
          <a:ln/>
        </p:spPr>
        <p:txBody>
          <a:bodyPr wrap="none" lIns="0" tIns="0" rIns="0" bIns="0" rtlCol="0" anchor="t"/>
          <a:lstStyle/>
          <a:p>
            <a:pPr marL="0" indent="0" algn="r">
              <a:lnSpc>
                <a:spcPts val="2050"/>
              </a:lnSpc>
              <a:buNone/>
            </a:pPr>
            <a:r>
              <a:rPr lang="en-US" dirty="0">
                <a:solidFill>
                  <a:srgbClr val="EBECEF"/>
                </a:solidFill>
                <a:latin typeface="Epilogue" charset="0"/>
                <a:ea typeface="Fraunces" pitchFamily="34" charset="-122"/>
                <a:cs typeface="Fraunces" pitchFamily="34" charset="-120"/>
              </a:rPr>
              <a:t>Enhanced Safety</a:t>
            </a:r>
            <a:endParaRPr lang="en-US" dirty="0">
              <a:latin typeface="Epilogue" charset="0"/>
            </a:endParaRPr>
          </a:p>
        </p:txBody>
      </p:sp>
      <p:sp>
        <p:nvSpPr>
          <p:cNvPr id="11" name="Text 8"/>
          <p:cNvSpPr/>
          <p:nvPr/>
        </p:nvSpPr>
        <p:spPr>
          <a:xfrm>
            <a:off x="592455" y="3519249"/>
            <a:ext cx="5791676" cy="541734"/>
          </a:xfrm>
          <a:prstGeom prst="rect">
            <a:avLst/>
          </a:prstGeom>
          <a:noFill/>
          <a:ln/>
        </p:spPr>
        <p:txBody>
          <a:bodyPr wrap="square" lIns="0" tIns="0" rIns="0" bIns="0" rtlCol="0" anchor="t"/>
          <a:lstStyle/>
          <a:p>
            <a:pPr marL="0" indent="0" algn="r">
              <a:lnSpc>
                <a:spcPts val="2100"/>
              </a:lnSpc>
              <a:buNone/>
            </a:pPr>
            <a:r>
              <a:rPr lang="en-US" sz="1600" dirty="0">
                <a:solidFill>
                  <a:srgbClr val="EBECEF"/>
                </a:solidFill>
                <a:latin typeface="Epilogue" charset="0"/>
                <a:ea typeface="Epilogue" pitchFamily="34" charset="-122"/>
                <a:cs typeface="Epilogue" pitchFamily="34" charset="-120"/>
              </a:rPr>
              <a:t>The smart pendant provides an extra layer of safety, allowing users to detect and avoid obstacles they might otherwise miss.</a:t>
            </a:r>
            <a:endParaRPr lang="en-US" sz="1600" dirty="0">
              <a:latin typeface="Epilogue" charset="0"/>
            </a:endParaRPr>
          </a:p>
        </p:txBody>
      </p:sp>
      <p:sp>
        <p:nvSpPr>
          <p:cNvPr id="12" name="Shape 9"/>
          <p:cNvSpPr/>
          <p:nvPr/>
        </p:nvSpPr>
        <p:spPr>
          <a:xfrm>
            <a:off x="7482780" y="4313992"/>
            <a:ext cx="592455" cy="22860"/>
          </a:xfrm>
          <a:prstGeom prst="roundRect">
            <a:avLst>
              <a:gd name="adj" fmla="val 311040"/>
            </a:avLst>
          </a:prstGeom>
          <a:solidFill>
            <a:srgbClr val="414A70"/>
          </a:solidFill>
          <a:ln/>
        </p:spPr>
      </p:sp>
      <p:sp>
        <p:nvSpPr>
          <p:cNvPr id="13" name="Shape 10"/>
          <p:cNvSpPr/>
          <p:nvPr/>
        </p:nvSpPr>
        <p:spPr>
          <a:xfrm>
            <a:off x="7124760" y="4135041"/>
            <a:ext cx="380881" cy="380881"/>
          </a:xfrm>
          <a:prstGeom prst="roundRect">
            <a:avLst>
              <a:gd name="adj" fmla="val 18668"/>
            </a:avLst>
          </a:prstGeom>
          <a:solidFill>
            <a:srgbClr val="92D050"/>
          </a:solidFill>
          <a:ln w="7620">
            <a:solidFill>
              <a:srgbClr val="414A70"/>
            </a:solidFill>
            <a:prstDash val="solid"/>
          </a:ln>
        </p:spPr>
      </p:sp>
      <p:sp>
        <p:nvSpPr>
          <p:cNvPr id="14" name="Text 11"/>
          <p:cNvSpPr/>
          <p:nvPr/>
        </p:nvSpPr>
        <p:spPr>
          <a:xfrm>
            <a:off x="7238226" y="4198501"/>
            <a:ext cx="153829" cy="253960"/>
          </a:xfrm>
          <a:prstGeom prst="rect">
            <a:avLst/>
          </a:prstGeom>
          <a:noFill/>
          <a:ln/>
        </p:spPr>
        <p:txBody>
          <a:bodyPr wrap="none" lIns="0" tIns="0" rIns="0" bIns="0" rtlCol="0" anchor="t"/>
          <a:lstStyle/>
          <a:p>
            <a:pPr marL="0" indent="0" algn="ctr">
              <a:lnSpc>
                <a:spcPts val="1950"/>
              </a:lnSpc>
              <a:buNone/>
            </a:pPr>
            <a:r>
              <a:rPr lang="en-US" dirty="0">
                <a:solidFill>
                  <a:srgbClr val="EBECEF"/>
                </a:solidFill>
                <a:latin typeface="Epilogue" charset="0"/>
                <a:ea typeface="Fraunces" pitchFamily="34" charset="-122"/>
                <a:cs typeface="Fraunces" pitchFamily="34" charset="-120"/>
              </a:rPr>
              <a:t>2</a:t>
            </a:r>
            <a:endParaRPr lang="en-US" dirty="0">
              <a:latin typeface="Epilogue" charset="0"/>
            </a:endParaRPr>
          </a:p>
        </p:txBody>
      </p:sp>
      <p:sp>
        <p:nvSpPr>
          <p:cNvPr id="15" name="Text 12"/>
          <p:cNvSpPr/>
          <p:nvPr/>
        </p:nvSpPr>
        <p:spPr>
          <a:xfrm>
            <a:off x="8246269" y="4113847"/>
            <a:ext cx="2470904" cy="264438"/>
          </a:xfrm>
          <a:prstGeom prst="rect">
            <a:avLst/>
          </a:prstGeom>
          <a:noFill/>
          <a:ln/>
        </p:spPr>
        <p:txBody>
          <a:bodyPr wrap="none" lIns="0" tIns="0" rIns="0" bIns="0" rtlCol="0" anchor="t"/>
          <a:lstStyle/>
          <a:p>
            <a:pPr marL="0" indent="0" algn="l">
              <a:lnSpc>
                <a:spcPts val="2050"/>
              </a:lnSpc>
              <a:buNone/>
            </a:pPr>
            <a:r>
              <a:rPr lang="en-US" dirty="0">
                <a:solidFill>
                  <a:srgbClr val="EBECEF"/>
                </a:solidFill>
                <a:latin typeface="Epilogue" charset="0"/>
                <a:ea typeface="Fraunces" pitchFamily="34" charset="-122"/>
                <a:cs typeface="Fraunces" pitchFamily="34" charset="-120"/>
              </a:rPr>
              <a:t>Increased Independence</a:t>
            </a:r>
            <a:endParaRPr lang="en-US" dirty="0">
              <a:latin typeface="Epilogue" charset="0"/>
            </a:endParaRPr>
          </a:p>
        </p:txBody>
      </p:sp>
      <p:sp>
        <p:nvSpPr>
          <p:cNvPr id="16" name="Text 13"/>
          <p:cNvSpPr/>
          <p:nvPr/>
        </p:nvSpPr>
        <p:spPr>
          <a:xfrm>
            <a:off x="8246269" y="4479846"/>
            <a:ext cx="5791676" cy="812602"/>
          </a:xfrm>
          <a:prstGeom prst="rect">
            <a:avLst/>
          </a:prstGeom>
          <a:noFill/>
          <a:ln/>
        </p:spPr>
        <p:txBody>
          <a:bodyPr wrap="square" lIns="0" tIns="0" rIns="0" bIns="0" rtlCol="0" anchor="t"/>
          <a:lstStyle/>
          <a:p>
            <a:pPr marL="0" indent="0" algn="l">
              <a:lnSpc>
                <a:spcPts val="2100"/>
              </a:lnSpc>
              <a:buNone/>
            </a:pPr>
            <a:r>
              <a:rPr lang="en-US" sz="1600" dirty="0">
                <a:solidFill>
                  <a:srgbClr val="EBECEF"/>
                </a:solidFill>
                <a:latin typeface="Epilogue" charset="0"/>
                <a:ea typeface="Epilogue" pitchFamily="34" charset="-122"/>
                <a:cs typeface="Epilogue" pitchFamily="34" charset="-120"/>
              </a:rPr>
              <a:t>By offering real-time information about their surroundings, the pendant empowers users to navigate independently with greater ease.</a:t>
            </a:r>
            <a:endParaRPr lang="en-US" sz="1600" dirty="0">
              <a:latin typeface="Epilogue" charset="0"/>
            </a:endParaRPr>
          </a:p>
        </p:txBody>
      </p:sp>
      <p:sp>
        <p:nvSpPr>
          <p:cNvPr id="17" name="Shape 14"/>
          <p:cNvSpPr/>
          <p:nvPr/>
        </p:nvSpPr>
        <p:spPr>
          <a:xfrm>
            <a:off x="6555165" y="5157073"/>
            <a:ext cx="592455" cy="22860"/>
          </a:xfrm>
          <a:prstGeom prst="roundRect">
            <a:avLst>
              <a:gd name="adj" fmla="val 311040"/>
            </a:avLst>
          </a:prstGeom>
          <a:solidFill>
            <a:srgbClr val="414A70"/>
          </a:solidFill>
          <a:ln/>
        </p:spPr>
      </p:sp>
      <p:sp>
        <p:nvSpPr>
          <p:cNvPr id="18" name="Shape 15"/>
          <p:cNvSpPr/>
          <p:nvPr/>
        </p:nvSpPr>
        <p:spPr>
          <a:xfrm>
            <a:off x="7124760" y="4978122"/>
            <a:ext cx="380881" cy="380881"/>
          </a:xfrm>
          <a:prstGeom prst="roundRect">
            <a:avLst>
              <a:gd name="adj" fmla="val 18668"/>
            </a:avLst>
          </a:prstGeom>
          <a:solidFill>
            <a:srgbClr val="283157">
              <a:alpha val="97000"/>
            </a:srgbClr>
          </a:solidFill>
          <a:ln w="7620">
            <a:solidFill>
              <a:srgbClr val="FFFF00"/>
            </a:solidFill>
            <a:prstDash val="solid"/>
          </a:ln>
        </p:spPr>
      </p:sp>
      <p:sp>
        <p:nvSpPr>
          <p:cNvPr id="19" name="Text 16"/>
          <p:cNvSpPr/>
          <p:nvPr/>
        </p:nvSpPr>
        <p:spPr>
          <a:xfrm>
            <a:off x="7245132" y="5041583"/>
            <a:ext cx="140137" cy="253960"/>
          </a:xfrm>
          <a:prstGeom prst="rect">
            <a:avLst/>
          </a:prstGeom>
          <a:noFill/>
          <a:ln/>
        </p:spPr>
        <p:txBody>
          <a:bodyPr wrap="none" lIns="0" tIns="0" rIns="0" bIns="0" rtlCol="0" anchor="t"/>
          <a:lstStyle/>
          <a:p>
            <a:pPr marL="0" indent="0" algn="ctr">
              <a:lnSpc>
                <a:spcPts val="1950"/>
              </a:lnSpc>
              <a:buNone/>
            </a:pPr>
            <a:r>
              <a:rPr lang="en-US" dirty="0">
                <a:solidFill>
                  <a:srgbClr val="EBECEF"/>
                </a:solidFill>
                <a:latin typeface="Epilogue" charset="0"/>
                <a:ea typeface="Fraunces" pitchFamily="34" charset="-122"/>
                <a:cs typeface="Fraunces" pitchFamily="34" charset="-120"/>
              </a:rPr>
              <a:t>3</a:t>
            </a:r>
            <a:endParaRPr lang="en-US" dirty="0">
              <a:latin typeface="Epilogue" charset="0"/>
            </a:endParaRPr>
          </a:p>
        </p:txBody>
      </p:sp>
      <p:sp>
        <p:nvSpPr>
          <p:cNvPr id="20" name="Text 17"/>
          <p:cNvSpPr/>
          <p:nvPr/>
        </p:nvSpPr>
        <p:spPr>
          <a:xfrm>
            <a:off x="3913227" y="4956929"/>
            <a:ext cx="2470904" cy="264438"/>
          </a:xfrm>
          <a:prstGeom prst="rect">
            <a:avLst/>
          </a:prstGeom>
          <a:noFill/>
          <a:ln/>
        </p:spPr>
        <p:txBody>
          <a:bodyPr wrap="none" lIns="0" tIns="0" rIns="0" bIns="0" rtlCol="0" anchor="t"/>
          <a:lstStyle/>
          <a:p>
            <a:pPr marL="0" indent="0" algn="r">
              <a:lnSpc>
                <a:spcPts val="2050"/>
              </a:lnSpc>
              <a:buNone/>
            </a:pPr>
            <a:r>
              <a:rPr lang="en-US" dirty="0">
                <a:solidFill>
                  <a:srgbClr val="EBECEF"/>
                </a:solidFill>
                <a:latin typeface="Epilogue" charset="0"/>
                <a:ea typeface="Fraunces" pitchFamily="34" charset="-122"/>
                <a:cs typeface="Fraunces" pitchFamily="34" charset="-120"/>
              </a:rPr>
              <a:t>Improved Quality of Life</a:t>
            </a:r>
            <a:endParaRPr lang="en-US" dirty="0">
              <a:latin typeface="Epilogue" charset="0"/>
            </a:endParaRPr>
          </a:p>
        </p:txBody>
      </p:sp>
      <p:sp>
        <p:nvSpPr>
          <p:cNvPr id="21" name="Text 18"/>
          <p:cNvSpPr/>
          <p:nvPr/>
        </p:nvSpPr>
        <p:spPr>
          <a:xfrm>
            <a:off x="592455" y="5208627"/>
            <a:ext cx="5791676" cy="812602"/>
          </a:xfrm>
          <a:prstGeom prst="rect">
            <a:avLst/>
          </a:prstGeom>
          <a:noFill/>
          <a:ln/>
        </p:spPr>
        <p:txBody>
          <a:bodyPr wrap="square" lIns="0" tIns="0" rIns="0" bIns="0" rtlCol="0" anchor="t"/>
          <a:lstStyle/>
          <a:p>
            <a:pPr marL="0" indent="0" algn="r">
              <a:lnSpc>
                <a:spcPts val="2100"/>
              </a:lnSpc>
              <a:buNone/>
            </a:pPr>
            <a:r>
              <a:rPr lang="en-US" sz="1600" dirty="0">
                <a:solidFill>
                  <a:srgbClr val="EBECEF"/>
                </a:solidFill>
                <a:latin typeface="Epilogue" charset="0"/>
                <a:ea typeface="Epilogue" pitchFamily="34" charset="-122"/>
                <a:cs typeface="Epilogue" pitchFamily="34" charset="-120"/>
              </a:rPr>
              <a:t>The smart pendant can contribute to a more fulfilling and enjoyable experience for visually impaired individuals, allowing them to explore and engage with the world around them more freely.</a:t>
            </a:r>
            <a:endParaRPr lang="en-US" sz="1600" dirty="0">
              <a:latin typeface="Epilogue" charset="0"/>
            </a:endParaRPr>
          </a:p>
        </p:txBody>
      </p:sp>
      <p:sp>
        <p:nvSpPr>
          <p:cNvPr id="23" name="TextBox 22"/>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02945" y="341233"/>
            <a:ext cx="7458313" cy="627578"/>
          </a:xfrm>
          <a:prstGeom prst="rect">
            <a:avLst/>
          </a:prstGeom>
          <a:noFill/>
          <a:ln/>
        </p:spPr>
        <p:txBody>
          <a:bodyPr wrap="none" lIns="0" tIns="0" rIns="0" bIns="0" rtlCol="0" anchor="t"/>
          <a:lstStyle/>
          <a:p>
            <a:pPr marL="0" indent="0">
              <a:lnSpc>
                <a:spcPts val="4900"/>
              </a:lnSpc>
              <a:buNone/>
            </a:pPr>
            <a:r>
              <a:rPr lang="en-US" sz="4000" dirty="0">
                <a:solidFill>
                  <a:srgbClr val="FFFFFF"/>
                </a:solidFill>
                <a:latin typeface="Fraunces" pitchFamily="34" charset="0"/>
                <a:ea typeface="Fraunces" pitchFamily="34" charset="-122"/>
                <a:cs typeface="Fraunces" pitchFamily="34" charset="-120"/>
              </a:rPr>
              <a:t>Overview of the Smart Pendant</a:t>
            </a:r>
            <a:endParaRPr lang="en-US" sz="4000" dirty="0"/>
          </a:p>
        </p:txBody>
      </p:sp>
      <p:sp>
        <p:nvSpPr>
          <p:cNvPr id="4" name="Text 1"/>
          <p:cNvSpPr/>
          <p:nvPr/>
        </p:nvSpPr>
        <p:spPr>
          <a:xfrm>
            <a:off x="702945" y="1279565"/>
            <a:ext cx="7738110" cy="642699"/>
          </a:xfrm>
          <a:prstGeom prst="rect">
            <a:avLst/>
          </a:prstGeom>
          <a:noFill/>
          <a:ln/>
        </p:spPr>
        <p:txBody>
          <a:bodyPr wrap="square" lIns="0" tIns="0" rIns="0" bIns="0" rtlCol="0" anchor="t"/>
          <a:lstStyle/>
          <a:p>
            <a:pPr marL="0" indent="0">
              <a:lnSpc>
                <a:spcPts val="2500"/>
              </a:lnSpc>
              <a:buNone/>
            </a:pPr>
            <a:r>
              <a:rPr lang="en-US" sz="1550" dirty="0">
                <a:solidFill>
                  <a:srgbClr val="EBECEF"/>
                </a:solidFill>
                <a:latin typeface="Epilogue" pitchFamily="34" charset="0"/>
                <a:ea typeface="Epilogue" pitchFamily="34" charset="-122"/>
                <a:cs typeface="Epilogue" pitchFamily="34" charset="-120"/>
              </a:rPr>
              <a:t>The smart pendant is a wearable device designed to enhance spatial awareness for visually impaired individuals.</a:t>
            </a:r>
            <a:endParaRPr lang="en-US" sz="1550" dirty="0"/>
          </a:p>
        </p:txBody>
      </p:sp>
      <p:sp>
        <p:nvSpPr>
          <p:cNvPr id="5" name="Text 2"/>
          <p:cNvSpPr/>
          <p:nvPr/>
        </p:nvSpPr>
        <p:spPr>
          <a:xfrm>
            <a:off x="702945" y="1938576"/>
            <a:ext cx="7738110" cy="642699"/>
          </a:xfrm>
          <a:prstGeom prst="rect">
            <a:avLst/>
          </a:prstGeom>
          <a:noFill/>
          <a:ln/>
        </p:spPr>
        <p:txBody>
          <a:bodyPr wrap="square" lIns="0" tIns="0" rIns="0" bIns="0" rtlCol="0" anchor="t"/>
          <a:lstStyle/>
          <a:p>
            <a:pPr marL="0" indent="0">
              <a:lnSpc>
                <a:spcPts val="2500"/>
              </a:lnSpc>
              <a:buNone/>
            </a:pPr>
            <a:r>
              <a:rPr lang="en-US" sz="1550" dirty="0">
                <a:solidFill>
                  <a:srgbClr val="EBECEF"/>
                </a:solidFill>
                <a:latin typeface="Epilogue" pitchFamily="34" charset="0"/>
                <a:ea typeface="Epilogue" pitchFamily="34" charset="-122"/>
                <a:cs typeface="Epilogue" pitchFamily="34" charset="-120"/>
              </a:rPr>
              <a:t>It features a compact and ergonomic design, making it comfortable and discreet to wear.</a:t>
            </a:r>
            <a:endParaRPr lang="en-US" sz="1550" dirty="0"/>
          </a:p>
        </p:txBody>
      </p:sp>
      <p:sp>
        <p:nvSpPr>
          <p:cNvPr id="6" name="Shape 3"/>
          <p:cNvSpPr/>
          <p:nvPr/>
        </p:nvSpPr>
        <p:spPr>
          <a:xfrm>
            <a:off x="702945" y="3092887"/>
            <a:ext cx="3768685" cy="1815108"/>
          </a:xfrm>
          <a:prstGeom prst="roundRect">
            <a:avLst>
              <a:gd name="adj" fmla="val 4647"/>
            </a:avLst>
          </a:prstGeom>
          <a:solidFill>
            <a:srgbClr val="FF0000"/>
          </a:solidFill>
          <a:ln w="7620">
            <a:solidFill>
              <a:srgbClr val="414A70"/>
            </a:solidFill>
            <a:prstDash val="solid"/>
          </a:ln>
        </p:spPr>
      </p:sp>
      <p:sp>
        <p:nvSpPr>
          <p:cNvPr id="7" name="Text 4"/>
          <p:cNvSpPr/>
          <p:nvPr/>
        </p:nvSpPr>
        <p:spPr>
          <a:xfrm>
            <a:off x="911304" y="3301246"/>
            <a:ext cx="2510552" cy="313849"/>
          </a:xfrm>
          <a:prstGeom prst="rect">
            <a:avLst/>
          </a:prstGeom>
          <a:noFill/>
          <a:ln/>
        </p:spPr>
        <p:txBody>
          <a:bodyPr wrap="none" lIns="0" tIns="0" rIns="0" bIns="0" rtlCol="0" anchor="t"/>
          <a:lstStyle/>
          <a:p>
            <a:pPr marL="0" indent="0">
              <a:lnSpc>
                <a:spcPts val="2450"/>
              </a:lnSpc>
              <a:buNone/>
            </a:pPr>
            <a:r>
              <a:rPr lang="en-US" sz="2000" dirty="0">
                <a:solidFill>
                  <a:srgbClr val="EBECEF"/>
                </a:solidFill>
                <a:latin typeface="Fraunces" pitchFamily="34" charset="0"/>
                <a:ea typeface="Fraunces" pitchFamily="34" charset="-122"/>
                <a:cs typeface="Fraunces" pitchFamily="34" charset="-120"/>
              </a:rPr>
              <a:t>Obstacle Detection</a:t>
            </a:r>
            <a:endParaRPr lang="en-US" sz="2000" dirty="0"/>
          </a:p>
        </p:txBody>
      </p:sp>
      <p:sp>
        <p:nvSpPr>
          <p:cNvPr id="8" name="Text 5"/>
          <p:cNvSpPr/>
          <p:nvPr/>
        </p:nvSpPr>
        <p:spPr>
          <a:xfrm>
            <a:off x="911304" y="3735586"/>
            <a:ext cx="3351967" cy="964049"/>
          </a:xfrm>
          <a:prstGeom prst="rect">
            <a:avLst/>
          </a:prstGeom>
          <a:noFill/>
          <a:ln/>
        </p:spPr>
        <p:txBody>
          <a:bodyPr wrap="square" lIns="0" tIns="0" rIns="0" bIns="0" rtlCol="0" anchor="t"/>
          <a:lstStyle/>
          <a:p>
            <a:pPr marL="0" indent="0">
              <a:lnSpc>
                <a:spcPts val="2500"/>
              </a:lnSpc>
              <a:buNone/>
            </a:pPr>
            <a:r>
              <a:rPr lang="en-US" sz="1550" dirty="0">
                <a:solidFill>
                  <a:srgbClr val="EBECEF"/>
                </a:solidFill>
                <a:latin typeface="Epilogue" pitchFamily="34" charset="0"/>
                <a:ea typeface="Epilogue" pitchFamily="34" charset="-122"/>
                <a:cs typeface="Epilogue" pitchFamily="34" charset="-120"/>
              </a:rPr>
              <a:t>The pendant uses an ultrasonic sensor to detect obstacles in front of the user.</a:t>
            </a:r>
            <a:endParaRPr lang="en-US" sz="1550" dirty="0"/>
          </a:p>
        </p:txBody>
      </p:sp>
      <p:sp>
        <p:nvSpPr>
          <p:cNvPr id="9" name="Shape 6"/>
          <p:cNvSpPr/>
          <p:nvPr/>
        </p:nvSpPr>
        <p:spPr>
          <a:xfrm>
            <a:off x="4672370" y="3092887"/>
            <a:ext cx="3768685" cy="1815108"/>
          </a:xfrm>
          <a:prstGeom prst="roundRect">
            <a:avLst>
              <a:gd name="adj" fmla="val 4647"/>
            </a:avLst>
          </a:prstGeom>
          <a:solidFill>
            <a:schemeClr val="accent5"/>
          </a:solidFill>
          <a:ln w="7620">
            <a:solidFill>
              <a:srgbClr val="414A70"/>
            </a:solidFill>
            <a:prstDash val="solid"/>
          </a:ln>
        </p:spPr>
      </p:sp>
      <p:sp>
        <p:nvSpPr>
          <p:cNvPr id="10" name="Text 7"/>
          <p:cNvSpPr/>
          <p:nvPr/>
        </p:nvSpPr>
        <p:spPr>
          <a:xfrm>
            <a:off x="4880729" y="3301246"/>
            <a:ext cx="2510552" cy="313849"/>
          </a:xfrm>
          <a:prstGeom prst="rect">
            <a:avLst/>
          </a:prstGeom>
          <a:noFill/>
          <a:ln/>
        </p:spPr>
        <p:txBody>
          <a:bodyPr wrap="none" lIns="0" tIns="0" rIns="0" bIns="0" rtlCol="0" anchor="t"/>
          <a:lstStyle/>
          <a:p>
            <a:pPr marL="0" indent="0">
              <a:lnSpc>
                <a:spcPts val="2450"/>
              </a:lnSpc>
              <a:buNone/>
            </a:pPr>
            <a:r>
              <a:rPr lang="en-US" sz="2000" dirty="0">
                <a:solidFill>
                  <a:srgbClr val="EBECEF"/>
                </a:solidFill>
                <a:latin typeface="Fraunces" pitchFamily="34" charset="0"/>
                <a:ea typeface="Fraunces" pitchFamily="34" charset="-122"/>
                <a:cs typeface="Fraunces" pitchFamily="34" charset="-120"/>
              </a:rPr>
              <a:t>Alert System</a:t>
            </a:r>
            <a:endParaRPr lang="en-US" sz="2000" dirty="0"/>
          </a:p>
        </p:txBody>
      </p:sp>
      <p:sp>
        <p:nvSpPr>
          <p:cNvPr id="11" name="Text 8"/>
          <p:cNvSpPr/>
          <p:nvPr/>
        </p:nvSpPr>
        <p:spPr>
          <a:xfrm>
            <a:off x="4880729" y="3735586"/>
            <a:ext cx="3351967" cy="964049"/>
          </a:xfrm>
          <a:prstGeom prst="rect">
            <a:avLst/>
          </a:prstGeom>
          <a:noFill/>
          <a:ln/>
        </p:spPr>
        <p:txBody>
          <a:bodyPr wrap="square" lIns="0" tIns="0" rIns="0" bIns="0" rtlCol="0" anchor="t"/>
          <a:lstStyle/>
          <a:p>
            <a:pPr marL="0" indent="0">
              <a:lnSpc>
                <a:spcPts val="2500"/>
              </a:lnSpc>
              <a:buNone/>
            </a:pPr>
            <a:r>
              <a:rPr lang="en-US" sz="1550" dirty="0">
                <a:solidFill>
                  <a:srgbClr val="EBECEF"/>
                </a:solidFill>
                <a:latin typeface="Epilogue" pitchFamily="34" charset="0"/>
                <a:ea typeface="Epilogue" pitchFamily="34" charset="-122"/>
                <a:cs typeface="Epilogue" pitchFamily="34" charset="-120"/>
              </a:rPr>
              <a:t>A built-in buzzer provides audible alerts to inform the user about the presence of obstacles.</a:t>
            </a:r>
            <a:endParaRPr lang="en-US" sz="1550" dirty="0"/>
          </a:p>
        </p:txBody>
      </p:sp>
      <p:sp>
        <p:nvSpPr>
          <p:cNvPr id="12" name="Shape 9"/>
          <p:cNvSpPr/>
          <p:nvPr/>
        </p:nvSpPr>
        <p:spPr>
          <a:xfrm>
            <a:off x="702945" y="5108734"/>
            <a:ext cx="7738110" cy="1493758"/>
          </a:xfrm>
          <a:prstGeom prst="roundRect">
            <a:avLst>
              <a:gd name="adj" fmla="val 5647"/>
            </a:avLst>
          </a:prstGeom>
          <a:solidFill>
            <a:srgbClr val="00B050"/>
          </a:solidFill>
          <a:ln w="7620">
            <a:solidFill>
              <a:srgbClr val="414A70"/>
            </a:solidFill>
            <a:prstDash val="solid"/>
          </a:ln>
        </p:spPr>
      </p:sp>
      <p:sp>
        <p:nvSpPr>
          <p:cNvPr id="13" name="Text 10"/>
          <p:cNvSpPr/>
          <p:nvPr/>
        </p:nvSpPr>
        <p:spPr>
          <a:xfrm>
            <a:off x="911304" y="5317093"/>
            <a:ext cx="2821424" cy="313849"/>
          </a:xfrm>
          <a:prstGeom prst="rect">
            <a:avLst/>
          </a:prstGeom>
          <a:noFill/>
          <a:ln/>
        </p:spPr>
        <p:txBody>
          <a:bodyPr wrap="none" lIns="0" tIns="0" rIns="0" bIns="0" rtlCol="0" anchor="t"/>
          <a:lstStyle/>
          <a:p>
            <a:pPr marL="0" indent="0">
              <a:lnSpc>
                <a:spcPts val="2450"/>
              </a:lnSpc>
              <a:buNone/>
            </a:pPr>
            <a:r>
              <a:rPr lang="en-US" sz="2000" dirty="0">
                <a:solidFill>
                  <a:srgbClr val="EBECEF"/>
                </a:solidFill>
                <a:latin typeface="Fraunces" pitchFamily="34" charset="0"/>
                <a:ea typeface="Fraunces" pitchFamily="34" charset="-122"/>
                <a:cs typeface="Fraunces" pitchFamily="34" charset="-120"/>
              </a:rPr>
              <a:t>User-Friendly Interface</a:t>
            </a:r>
            <a:endParaRPr lang="en-US" sz="2000" dirty="0"/>
          </a:p>
        </p:txBody>
      </p:sp>
      <p:sp>
        <p:nvSpPr>
          <p:cNvPr id="14" name="Text 11"/>
          <p:cNvSpPr/>
          <p:nvPr/>
        </p:nvSpPr>
        <p:spPr>
          <a:xfrm>
            <a:off x="911304" y="5751433"/>
            <a:ext cx="7321391" cy="642699"/>
          </a:xfrm>
          <a:prstGeom prst="rect">
            <a:avLst/>
          </a:prstGeom>
          <a:noFill/>
          <a:ln/>
        </p:spPr>
        <p:txBody>
          <a:bodyPr wrap="square" lIns="0" tIns="0" rIns="0" bIns="0" rtlCol="0" anchor="t"/>
          <a:lstStyle/>
          <a:p>
            <a:pPr marL="0" indent="0">
              <a:lnSpc>
                <a:spcPts val="2500"/>
              </a:lnSpc>
              <a:buNone/>
            </a:pPr>
            <a:r>
              <a:rPr lang="en-US" sz="1550" dirty="0">
                <a:solidFill>
                  <a:srgbClr val="EBECEF"/>
                </a:solidFill>
                <a:latin typeface="Epilogue" pitchFamily="34" charset="0"/>
                <a:ea typeface="Epilogue" pitchFamily="34" charset="-122"/>
                <a:cs typeface="Epilogue" pitchFamily="34" charset="-120"/>
              </a:rPr>
              <a:t>The pendant is designed with ease of use in mind, allowing for intuitive operation and minimal learning curve.</a:t>
            </a:r>
            <a:endParaRPr lang="en-US" sz="1550" dirty="0"/>
          </a:p>
        </p:txBody>
      </p:sp>
      <p:sp>
        <p:nvSpPr>
          <p:cNvPr id="15" name="TextBox 14"/>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
        <p:nvSpPr>
          <p:cNvPr id="16" name="Rounded Rectangle 15"/>
          <p:cNvSpPr/>
          <p:nvPr/>
        </p:nvSpPr>
        <p:spPr>
          <a:xfrm>
            <a:off x="11751013" y="4581728"/>
            <a:ext cx="398834" cy="525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lum bright="-2000" contrast="8000"/>
          </a:blip>
          <a:stretch>
            <a:fillRect/>
          </a:stretch>
        </p:blipFill>
        <p:spPr>
          <a:xfrm>
            <a:off x="9144000" y="0"/>
            <a:ext cx="5486400" cy="8229600"/>
          </a:xfrm>
          <a:prstGeom prst="rect">
            <a:avLst/>
          </a:prstGeom>
          <a:scene3d>
            <a:camera prst="obliqueTopRight">
              <a:rot lat="0" lon="0" rev="0"/>
            </a:camera>
            <a:lightRig rig="threePt" dir="t"/>
          </a:scene3d>
          <a:sp3d>
            <a:bevelT w="88900" prst="convex"/>
            <a:bevelB w="139700" h="120650" prst="cross"/>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93658" y="194553"/>
            <a:ext cx="5722620" cy="619363"/>
          </a:xfrm>
          <a:prstGeom prst="rect">
            <a:avLst/>
          </a:prstGeom>
          <a:noFill/>
          <a:ln/>
        </p:spPr>
        <p:txBody>
          <a:bodyPr wrap="none" lIns="0" tIns="0" rIns="0" bIns="0" rtlCol="0" anchor="t"/>
          <a:lstStyle/>
          <a:p>
            <a:pPr marL="0" indent="0">
              <a:lnSpc>
                <a:spcPts val="4850"/>
              </a:lnSpc>
              <a:buNone/>
            </a:pPr>
            <a:r>
              <a:rPr lang="en-US" sz="4000" dirty="0">
                <a:solidFill>
                  <a:srgbClr val="FFFFFF"/>
                </a:solidFill>
                <a:latin typeface="Fraunces" pitchFamily="34" charset="0"/>
                <a:ea typeface="Fraunces" pitchFamily="34" charset="-122"/>
                <a:cs typeface="Fraunces" pitchFamily="34" charset="-120"/>
              </a:rPr>
              <a:t>How the Pendant Works</a:t>
            </a:r>
            <a:endParaRPr lang="en-US" sz="4000" dirty="0"/>
          </a:p>
        </p:txBody>
      </p:sp>
      <p:sp>
        <p:nvSpPr>
          <p:cNvPr id="4" name="Text 1"/>
          <p:cNvSpPr/>
          <p:nvPr/>
        </p:nvSpPr>
        <p:spPr>
          <a:xfrm>
            <a:off x="693658" y="1138136"/>
            <a:ext cx="13243084" cy="317183"/>
          </a:xfrm>
          <a:prstGeom prst="rect">
            <a:avLst/>
          </a:prstGeom>
          <a:noFill/>
          <a:ln/>
        </p:spPr>
        <p:txBody>
          <a:bodyPr wrap="none" lIns="0" tIns="0" rIns="0" bIns="0" rtlCol="0" anchor="t"/>
          <a:lstStyle/>
          <a:p>
            <a:pPr marL="0" indent="0">
              <a:lnSpc>
                <a:spcPts val="2450"/>
              </a:lnSpc>
              <a:buNone/>
            </a:pPr>
            <a:r>
              <a:rPr lang="en-US" sz="1500" dirty="0">
                <a:solidFill>
                  <a:srgbClr val="EBECEF"/>
                </a:solidFill>
                <a:latin typeface="Epilogue" pitchFamily="34" charset="0"/>
                <a:ea typeface="Epilogue" pitchFamily="34" charset="-122"/>
                <a:cs typeface="Epilogue" pitchFamily="34" charset="-120"/>
              </a:rPr>
              <a:t>The pendant uses a combination of advanced technology and intuitive design to provide a seamless and effective user experience.</a:t>
            </a:r>
            <a:endParaRPr lang="en-US" sz="1500" dirty="0"/>
          </a:p>
        </p:txBody>
      </p:sp>
      <p:sp>
        <p:nvSpPr>
          <p:cNvPr id="5" name="Text 2"/>
          <p:cNvSpPr/>
          <p:nvPr/>
        </p:nvSpPr>
        <p:spPr>
          <a:xfrm>
            <a:off x="693658" y="1455319"/>
            <a:ext cx="13243084" cy="317183"/>
          </a:xfrm>
          <a:prstGeom prst="rect">
            <a:avLst/>
          </a:prstGeom>
          <a:noFill/>
          <a:ln/>
        </p:spPr>
        <p:txBody>
          <a:bodyPr wrap="none" lIns="0" tIns="0" rIns="0" bIns="0" rtlCol="0" anchor="t"/>
          <a:lstStyle/>
          <a:p>
            <a:pPr marL="0" indent="0">
              <a:lnSpc>
                <a:spcPts val="2450"/>
              </a:lnSpc>
              <a:buNone/>
            </a:pPr>
            <a:r>
              <a:rPr lang="en-US" sz="1500" dirty="0">
                <a:solidFill>
                  <a:srgbClr val="EBECEF"/>
                </a:solidFill>
                <a:latin typeface="Epilogue" pitchFamily="34" charset="0"/>
                <a:ea typeface="Epilogue" pitchFamily="34" charset="-122"/>
                <a:cs typeface="Epilogue" pitchFamily="34" charset="-120"/>
              </a:rPr>
              <a:t>At its core is an ultrasonic sensor that emits sound waves and analyzes their reflections to detect objects in front of the user.</a:t>
            </a:r>
            <a:endParaRPr lang="en-US" sz="1500" dirty="0"/>
          </a:p>
        </p:txBody>
      </p:sp>
      <p:pic>
        <p:nvPicPr>
          <p:cNvPr id="6" name="Image 1" descr="preencoded.png"/>
          <p:cNvPicPr>
            <a:picLocks noChangeAspect="1"/>
          </p:cNvPicPr>
          <p:nvPr/>
        </p:nvPicPr>
        <p:blipFill>
          <a:blip r:embed="rId3"/>
          <a:stretch>
            <a:fillRect/>
          </a:stretch>
        </p:blipFill>
        <p:spPr>
          <a:xfrm>
            <a:off x="691658" y="1770430"/>
            <a:ext cx="4414361" cy="622570"/>
          </a:xfrm>
          <a:prstGeom prst="rect">
            <a:avLst/>
          </a:prstGeom>
        </p:spPr>
      </p:pic>
      <p:sp>
        <p:nvSpPr>
          <p:cNvPr id="7" name="Text 3"/>
          <p:cNvSpPr/>
          <p:nvPr/>
        </p:nvSpPr>
        <p:spPr>
          <a:xfrm>
            <a:off x="1679719" y="2400301"/>
            <a:ext cx="2477691" cy="309682"/>
          </a:xfrm>
          <a:prstGeom prst="rect">
            <a:avLst/>
          </a:prstGeom>
          <a:noFill/>
          <a:ln/>
        </p:spPr>
        <p:txBody>
          <a:bodyPr wrap="none" lIns="0" tIns="0" rIns="0" bIns="0" rtlCol="0" anchor="t"/>
          <a:lstStyle/>
          <a:p>
            <a:pPr marL="0" indent="0" algn="l">
              <a:lnSpc>
                <a:spcPts val="2400"/>
              </a:lnSpc>
              <a:buNone/>
            </a:pPr>
            <a:r>
              <a:rPr lang="en-US" sz="2000" dirty="0">
                <a:solidFill>
                  <a:srgbClr val="EBECEF"/>
                </a:solidFill>
                <a:latin typeface="Fraunces" pitchFamily="34" charset="0"/>
                <a:ea typeface="Fraunces" pitchFamily="34" charset="-122"/>
                <a:cs typeface="Fraunces" pitchFamily="34" charset="-120"/>
              </a:rPr>
              <a:t>Ultrasonic Sensor</a:t>
            </a:r>
            <a:endParaRPr lang="en-US" sz="2000" dirty="0"/>
          </a:p>
        </p:txBody>
      </p:sp>
      <p:sp>
        <p:nvSpPr>
          <p:cNvPr id="8" name="Text 4"/>
          <p:cNvSpPr/>
          <p:nvPr/>
        </p:nvSpPr>
        <p:spPr>
          <a:xfrm>
            <a:off x="938449" y="2676958"/>
            <a:ext cx="4018121" cy="634365"/>
          </a:xfrm>
          <a:prstGeom prst="rect">
            <a:avLst/>
          </a:prstGeom>
          <a:noFill/>
          <a:ln/>
        </p:spPr>
        <p:txBody>
          <a:bodyPr wrap="square" lIns="0" tIns="0" rIns="0" bIns="0" rtlCol="0" anchor="t"/>
          <a:lstStyle/>
          <a:p>
            <a:pPr marL="0" indent="0" algn="just">
              <a:lnSpc>
                <a:spcPts val="2450"/>
              </a:lnSpc>
              <a:buNone/>
            </a:pPr>
            <a:r>
              <a:rPr lang="en-US" sz="1500" dirty="0">
                <a:solidFill>
                  <a:srgbClr val="EBECEF"/>
                </a:solidFill>
                <a:latin typeface="Epilogue" pitchFamily="34" charset="0"/>
                <a:ea typeface="Epilogue" pitchFamily="34" charset="-122"/>
                <a:cs typeface="Epilogue" pitchFamily="34" charset="-120"/>
              </a:rPr>
              <a:t>The pendant uses an ultrasonic sensor to detect obstacles.</a:t>
            </a:r>
            <a:endParaRPr lang="en-US" sz="1500" dirty="0"/>
          </a:p>
        </p:txBody>
      </p:sp>
      <p:pic>
        <p:nvPicPr>
          <p:cNvPr id="9" name="Image 2" descr="preencoded.png"/>
          <p:cNvPicPr>
            <a:picLocks noChangeAspect="1"/>
          </p:cNvPicPr>
          <p:nvPr/>
        </p:nvPicPr>
        <p:blipFill>
          <a:blip r:embed="rId4"/>
          <a:stretch>
            <a:fillRect/>
          </a:stretch>
        </p:blipFill>
        <p:spPr>
          <a:xfrm>
            <a:off x="5306139" y="1780159"/>
            <a:ext cx="4414361" cy="622570"/>
          </a:xfrm>
          <a:prstGeom prst="rect">
            <a:avLst/>
          </a:prstGeom>
        </p:spPr>
      </p:pic>
      <p:sp>
        <p:nvSpPr>
          <p:cNvPr id="10" name="Text 5"/>
          <p:cNvSpPr/>
          <p:nvPr/>
        </p:nvSpPr>
        <p:spPr>
          <a:xfrm>
            <a:off x="6367060" y="2378800"/>
            <a:ext cx="2596991" cy="309682"/>
          </a:xfrm>
          <a:prstGeom prst="rect">
            <a:avLst/>
          </a:prstGeom>
          <a:noFill/>
          <a:ln/>
        </p:spPr>
        <p:txBody>
          <a:bodyPr wrap="none" lIns="0" tIns="0" rIns="0" bIns="0" rtlCol="0" anchor="t"/>
          <a:lstStyle/>
          <a:p>
            <a:pPr marL="0" indent="0" algn="l">
              <a:lnSpc>
                <a:spcPts val="2400"/>
              </a:lnSpc>
              <a:buNone/>
            </a:pPr>
            <a:r>
              <a:rPr lang="en-IN" sz="2000" dirty="0" smtClean="0">
                <a:solidFill>
                  <a:srgbClr val="EBECEF"/>
                </a:solidFill>
                <a:latin typeface="Fraunces" pitchFamily="34" charset="0"/>
              </a:rPr>
              <a:t>Buzzer Operation</a:t>
            </a:r>
            <a:endParaRPr lang="en-US" sz="2000" dirty="0"/>
          </a:p>
        </p:txBody>
      </p:sp>
      <p:sp>
        <p:nvSpPr>
          <p:cNvPr id="11" name="Text 6"/>
          <p:cNvSpPr/>
          <p:nvPr/>
        </p:nvSpPr>
        <p:spPr>
          <a:xfrm>
            <a:off x="5517087" y="2622431"/>
            <a:ext cx="4018121" cy="634365"/>
          </a:xfrm>
          <a:prstGeom prst="rect">
            <a:avLst/>
          </a:prstGeom>
          <a:noFill/>
          <a:ln/>
        </p:spPr>
        <p:txBody>
          <a:bodyPr wrap="square" lIns="0" tIns="0" rIns="0" bIns="0" rtlCol="0" anchor="t"/>
          <a:lstStyle/>
          <a:p>
            <a:pPr algn="just">
              <a:lnSpc>
                <a:spcPts val="2450"/>
              </a:lnSpc>
            </a:pPr>
            <a:r>
              <a:rPr lang="en-US" sz="1500" dirty="0" smtClean="0">
                <a:solidFill>
                  <a:schemeClr val="bg1"/>
                </a:solidFill>
                <a:latin typeface="Epilogue" charset="0"/>
              </a:rPr>
              <a:t>When the sensor detects an obstacle, the microcontroller activates the buzzer, which sounds louder as the obstacle gets closer, alerting the user.</a:t>
            </a:r>
            <a:endParaRPr lang="en-US" sz="1500" dirty="0">
              <a:solidFill>
                <a:schemeClr val="bg1"/>
              </a:solidFill>
              <a:latin typeface="Epilogue" charset="0"/>
            </a:endParaRPr>
          </a:p>
        </p:txBody>
      </p:sp>
      <p:pic>
        <p:nvPicPr>
          <p:cNvPr id="12" name="Image 3" descr="preencoded.png"/>
          <p:cNvPicPr>
            <a:picLocks noChangeAspect="1"/>
          </p:cNvPicPr>
          <p:nvPr/>
        </p:nvPicPr>
        <p:blipFill>
          <a:blip r:embed="rId5"/>
          <a:stretch>
            <a:fillRect/>
          </a:stretch>
        </p:blipFill>
        <p:spPr>
          <a:xfrm>
            <a:off x="9991011" y="1780159"/>
            <a:ext cx="4414361" cy="622570"/>
          </a:xfrm>
          <a:prstGeom prst="rect">
            <a:avLst/>
          </a:prstGeom>
        </p:spPr>
      </p:pic>
      <p:sp>
        <p:nvSpPr>
          <p:cNvPr id="13" name="Text 7"/>
          <p:cNvSpPr/>
          <p:nvPr/>
        </p:nvSpPr>
        <p:spPr>
          <a:xfrm>
            <a:off x="10774514" y="2380845"/>
            <a:ext cx="2477691" cy="309682"/>
          </a:xfrm>
          <a:prstGeom prst="rect">
            <a:avLst/>
          </a:prstGeom>
          <a:noFill/>
          <a:ln/>
        </p:spPr>
        <p:txBody>
          <a:bodyPr wrap="none" lIns="0" tIns="0" rIns="0" bIns="0" rtlCol="0" anchor="t"/>
          <a:lstStyle/>
          <a:p>
            <a:pPr marL="0" indent="0" algn="l">
              <a:lnSpc>
                <a:spcPts val="2400"/>
              </a:lnSpc>
              <a:buNone/>
            </a:pPr>
            <a:r>
              <a:rPr lang="en-US" sz="2000" dirty="0" smtClean="0">
                <a:solidFill>
                  <a:srgbClr val="EBECEF"/>
                </a:solidFill>
                <a:latin typeface="Fraunces" pitchFamily="34" charset="0"/>
                <a:ea typeface="Fraunces" pitchFamily="34" charset="-122"/>
                <a:cs typeface="Fraunces" pitchFamily="34" charset="-120"/>
              </a:rPr>
              <a:t>Microcontroller</a:t>
            </a:r>
            <a:r>
              <a:rPr lang="en-US" sz="1950" dirty="0" smtClean="0">
                <a:solidFill>
                  <a:srgbClr val="EBECEF"/>
                </a:solidFill>
                <a:latin typeface="Fraunces" pitchFamily="34" charset="0"/>
                <a:ea typeface="Fraunces" pitchFamily="34" charset="-122"/>
                <a:cs typeface="Fraunces" pitchFamily="34" charset="-120"/>
              </a:rPr>
              <a:t> </a:t>
            </a:r>
            <a:r>
              <a:rPr lang="en-US" sz="2000" dirty="0" smtClean="0">
                <a:solidFill>
                  <a:srgbClr val="EBECEF"/>
                </a:solidFill>
                <a:latin typeface="Fraunces" pitchFamily="34" charset="0"/>
                <a:ea typeface="Fraunces" pitchFamily="34" charset="-122"/>
                <a:cs typeface="Fraunces" pitchFamily="34" charset="-120"/>
              </a:rPr>
              <a:t>Analysis</a:t>
            </a:r>
            <a:endParaRPr lang="en-US" sz="2000" dirty="0"/>
          </a:p>
        </p:txBody>
      </p:sp>
      <p:sp>
        <p:nvSpPr>
          <p:cNvPr id="14" name="Text 8"/>
          <p:cNvSpPr/>
          <p:nvPr/>
        </p:nvSpPr>
        <p:spPr>
          <a:xfrm>
            <a:off x="10056781" y="2600930"/>
            <a:ext cx="4348591" cy="951548"/>
          </a:xfrm>
          <a:prstGeom prst="rect">
            <a:avLst/>
          </a:prstGeom>
          <a:noFill/>
          <a:ln/>
        </p:spPr>
        <p:txBody>
          <a:bodyPr wrap="square" lIns="0" tIns="0" rIns="0" bIns="0" rtlCol="0" anchor="t"/>
          <a:lstStyle/>
          <a:p>
            <a:pPr algn="just">
              <a:lnSpc>
                <a:spcPts val="2450"/>
              </a:lnSpc>
            </a:pPr>
            <a:r>
              <a:rPr lang="en-US" sz="1500" dirty="0" smtClean="0">
                <a:solidFill>
                  <a:schemeClr val="bg1"/>
                </a:solidFill>
                <a:latin typeface="Epilogue" charset="0"/>
              </a:rPr>
              <a:t>It receives data from the sensors, processes that information, and checks if any obstacles are nearby. If an obstacle is detected, it sends a signal to the buzzer to alert the user. </a:t>
            </a:r>
            <a:endParaRPr lang="en-US" sz="1500" dirty="0">
              <a:solidFill>
                <a:schemeClr val="bg1"/>
              </a:solidFill>
              <a:latin typeface="Epilogue" charset="0"/>
            </a:endParaRPr>
          </a:p>
        </p:txBody>
      </p:sp>
      <p:sp>
        <p:nvSpPr>
          <p:cNvPr id="16" name="Oval 15"/>
          <p:cNvSpPr/>
          <p:nvPr/>
        </p:nvSpPr>
        <p:spPr>
          <a:xfrm>
            <a:off x="2477415" y="3252955"/>
            <a:ext cx="956478" cy="297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Start</a:t>
            </a:r>
            <a:endParaRPr lang="en-US" sz="1400" b="1" dirty="0"/>
          </a:p>
        </p:txBody>
      </p:sp>
      <p:sp>
        <p:nvSpPr>
          <p:cNvPr id="19" name="Down Arrow 18"/>
          <p:cNvSpPr/>
          <p:nvPr/>
        </p:nvSpPr>
        <p:spPr>
          <a:xfrm>
            <a:off x="2908599" y="3570018"/>
            <a:ext cx="77821" cy="16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159570" y="3745116"/>
            <a:ext cx="1575881" cy="330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Activate  Sensor</a:t>
            </a:r>
            <a:endParaRPr lang="en-US" sz="1400" b="1" dirty="0"/>
          </a:p>
        </p:txBody>
      </p:sp>
      <p:sp>
        <p:nvSpPr>
          <p:cNvPr id="21" name="Down Arrow 20"/>
          <p:cNvSpPr/>
          <p:nvPr/>
        </p:nvSpPr>
        <p:spPr>
          <a:xfrm>
            <a:off x="2905351" y="4072626"/>
            <a:ext cx="77821" cy="16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59570" y="4237996"/>
            <a:ext cx="1575881" cy="37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Send Sound Waves</a:t>
            </a:r>
            <a:endParaRPr lang="en-US" sz="1400" b="1" dirty="0"/>
          </a:p>
        </p:txBody>
      </p:sp>
      <p:sp>
        <p:nvSpPr>
          <p:cNvPr id="23" name="Down Arrow 22"/>
          <p:cNvSpPr/>
          <p:nvPr/>
        </p:nvSpPr>
        <p:spPr>
          <a:xfrm>
            <a:off x="2921559" y="4604418"/>
            <a:ext cx="77821" cy="16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59570" y="4769788"/>
            <a:ext cx="1575881" cy="30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Wait for Reflection</a:t>
            </a:r>
            <a:endParaRPr lang="en-US" sz="1400" b="1" dirty="0"/>
          </a:p>
        </p:txBody>
      </p:sp>
      <p:sp>
        <p:nvSpPr>
          <p:cNvPr id="25" name="Down Arrow 24"/>
          <p:cNvSpPr/>
          <p:nvPr/>
        </p:nvSpPr>
        <p:spPr>
          <a:xfrm>
            <a:off x="2928039" y="5068114"/>
            <a:ext cx="77821" cy="16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69298" y="5243212"/>
            <a:ext cx="1575881" cy="34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Receive Reflected Waves</a:t>
            </a:r>
            <a:endParaRPr lang="en-US" sz="1400" b="1" dirty="0"/>
          </a:p>
        </p:txBody>
      </p:sp>
      <p:sp>
        <p:nvSpPr>
          <p:cNvPr id="27" name="Down Arrow 26"/>
          <p:cNvSpPr/>
          <p:nvPr/>
        </p:nvSpPr>
        <p:spPr>
          <a:xfrm>
            <a:off x="2928039" y="5593426"/>
            <a:ext cx="77821" cy="16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169298" y="5768524"/>
            <a:ext cx="1575881" cy="350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Calculate Distance</a:t>
            </a:r>
            <a:endParaRPr lang="en-US" sz="1400" b="1" dirty="0"/>
          </a:p>
        </p:txBody>
      </p:sp>
      <p:sp>
        <p:nvSpPr>
          <p:cNvPr id="29" name="Down Arrow 28"/>
          <p:cNvSpPr/>
          <p:nvPr/>
        </p:nvSpPr>
        <p:spPr>
          <a:xfrm>
            <a:off x="2924791" y="6105762"/>
            <a:ext cx="77821" cy="16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p:cNvSpPr/>
          <p:nvPr/>
        </p:nvSpPr>
        <p:spPr>
          <a:xfrm>
            <a:off x="2921543" y="7483890"/>
            <a:ext cx="77821" cy="16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a:off x="2918295" y="6955330"/>
            <a:ext cx="77821" cy="16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169298" y="7140156"/>
            <a:ext cx="1575881" cy="320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Alert User</a:t>
            </a:r>
            <a:endParaRPr lang="en-US" sz="1400" b="1" dirty="0"/>
          </a:p>
        </p:txBody>
      </p:sp>
      <p:sp>
        <p:nvSpPr>
          <p:cNvPr id="34" name="Oval 33"/>
          <p:cNvSpPr/>
          <p:nvPr/>
        </p:nvSpPr>
        <p:spPr>
          <a:xfrm>
            <a:off x="2477415" y="7658988"/>
            <a:ext cx="956477" cy="210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End</a:t>
            </a:r>
            <a:endParaRPr lang="en-US" sz="1400" b="1" dirty="0"/>
          </a:p>
        </p:txBody>
      </p:sp>
      <p:sp>
        <p:nvSpPr>
          <p:cNvPr id="35" name="Oval 34"/>
          <p:cNvSpPr/>
          <p:nvPr/>
        </p:nvSpPr>
        <p:spPr>
          <a:xfrm>
            <a:off x="7017143" y="3813931"/>
            <a:ext cx="956478" cy="2976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Start</a:t>
            </a:r>
            <a:endParaRPr lang="en-US" sz="1400" b="1" dirty="0"/>
          </a:p>
        </p:txBody>
      </p:sp>
      <p:sp>
        <p:nvSpPr>
          <p:cNvPr id="36" name="Down Arrow 35"/>
          <p:cNvSpPr/>
          <p:nvPr/>
        </p:nvSpPr>
        <p:spPr>
          <a:xfrm>
            <a:off x="7448327" y="4130994"/>
            <a:ext cx="77821" cy="16537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p:cNvSpPr/>
          <p:nvPr/>
        </p:nvSpPr>
        <p:spPr>
          <a:xfrm>
            <a:off x="7464535" y="4747905"/>
            <a:ext cx="77821" cy="16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a:off x="7451559" y="5165394"/>
            <a:ext cx="77821" cy="16537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625968" y="5351829"/>
            <a:ext cx="1761415" cy="43935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Send Signal to Microcontroller</a:t>
            </a:r>
            <a:endParaRPr lang="en-US" sz="1400" b="1" dirty="0"/>
          </a:p>
        </p:txBody>
      </p:sp>
      <p:sp>
        <p:nvSpPr>
          <p:cNvPr id="42" name="Down Arrow 41"/>
          <p:cNvSpPr/>
          <p:nvPr/>
        </p:nvSpPr>
        <p:spPr>
          <a:xfrm>
            <a:off x="7448311" y="5781490"/>
            <a:ext cx="71325" cy="197802"/>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p:cNvSpPr/>
          <p:nvPr/>
        </p:nvSpPr>
        <p:spPr>
          <a:xfrm>
            <a:off x="7432103" y="7196790"/>
            <a:ext cx="64867" cy="22871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6625968" y="5989020"/>
            <a:ext cx="1749543" cy="5609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Microcontroller Activates Buzzer</a:t>
            </a:r>
            <a:endParaRPr lang="en-US" sz="1400" b="1" dirty="0"/>
          </a:p>
        </p:txBody>
      </p:sp>
      <p:sp>
        <p:nvSpPr>
          <p:cNvPr id="46" name="Down Arrow 45"/>
          <p:cNvSpPr/>
          <p:nvPr/>
        </p:nvSpPr>
        <p:spPr>
          <a:xfrm>
            <a:off x="7445076" y="6572630"/>
            <a:ext cx="77837" cy="21077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606513" y="6804505"/>
            <a:ext cx="1749542" cy="3922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Adjust Volume Based on Distance</a:t>
            </a:r>
            <a:endParaRPr lang="en-US" sz="1400" b="1" dirty="0"/>
          </a:p>
        </p:txBody>
      </p:sp>
      <p:sp>
        <p:nvSpPr>
          <p:cNvPr id="51" name="Oval 50"/>
          <p:cNvSpPr/>
          <p:nvPr/>
        </p:nvSpPr>
        <p:spPr>
          <a:xfrm>
            <a:off x="6987959" y="7441724"/>
            <a:ext cx="956477" cy="2106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End</a:t>
            </a:r>
            <a:endParaRPr lang="en-US" sz="1400" b="1" dirty="0"/>
          </a:p>
        </p:txBody>
      </p:sp>
      <p:sp>
        <p:nvSpPr>
          <p:cNvPr id="52" name="Oval 51"/>
          <p:cNvSpPr/>
          <p:nvPr/>
        </p:nvSpPr>
        <p:spPr>
          <a:xfrm>
            <a:off x="11644423" y="3869051"/>
            <a:ext cx="956478" cy="29761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Start</a:t>
            </a:r>
            <a:endParaRPr lang="en-US" sz="1400" b="1" dirty="0"/>
          </a:p>
        </p:txBody>
      </p:sp>
      <p:sp>
        <p:nvSpPr>
          <p:cNvPr id="53" name="Down Arrow 52"/>
          <p:cNvSpPr/>
          <p:nvPr/>
        </p:nvSpPr>
        <p:spPr>
          <a:xfrm>
            <a:off x="12075607" y="4176385"/>
            <a:ext cx="106971" cy="22122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1336306" y="4393650"/>
            <a:ext cx="1575881" cy="40531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Receive Data from Sensors</a:t>
            </a:r>
            <a:endParaRPr lang="en-US" sz="1400" b="1" dirty="0"/>
          </a:p>
        </p:txBody>
      </p:sp>
      <p:sp>
        <p:nvSpPr>
          <p:cNvPr id="56" name="Rectangle 55"/>
          <p:cNvSpPr/>
          <p:nvPr/>
        </p:nvSpPr>
        <p:spPr>
          <a:xfrm>
            <a:off x="11326578" y="5081084"/>
            <a:ext cx="1575881" cy="44746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Process Sensor Data</a:t>
            </a:r>
            <a:endParaRPr lang="en-US" sz="1400" b="1" dirty="0"/>
          </a:p>
        </p:txBody>
      </p:sp>
      <p:sp>
        <p:nvSpPr>
          <p:cNvPr id="62" name="Rectangle 61"/>
          <p:cNvSpPr/>
          <p:nvPr/>
        </p:nvSpPr>
        <p:spPr>
          <a:xfrm>
            <a:off x="11346034" y="6987756"/>
            <a:ext cx="1575881" cy="35014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Is Obstacle Close?</a:t>
            </a:r>
            <a:endParaRPr lang="en-US" sz="1400" b="1" dirty="0"/>
          </a:p>
        </p:txBody>
      </p:sp>
      <p:sp>
        <p:nvSpPr>
          <p:cNvPr id="68" name="Oval 67"/>
          <p:cNvSpPr/>
          <p:nvPr/>
        </p:nvSpPr>
        <p:spPr>
          <a:xfrm>
            <a:off x="11662198" y="7555158"/>
            <a:ext cx="956477" cy="2106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End</a:t>
            </a:r>
            <a:endParaRPr lang="en-US" sz="1400" dirty="0"/>
          </a:p>
        </p:txBody>
      </p:sp>
      <p:sp>
        <p:nvSpPr>
          <p:cNvPr id="69" name="TextBox 68"/>
          <p:cNvSpPr txBox="1"/>
          <p:nvPr/>
        </p:nvSpPr>
        <p:spPr>
          <a:xfrm>
            <a:off x="3073000" y="6863041"/>
            <a:ext cx="447443" cy="307777"/>
          </a:xfrm>
          <a:prstGeom prst="rect">
            <a:avLst/>
          </a:prstGeom>
          <a:noFill/>
        </p:spPr>
        <p:txBody>
          <a:bodyPr wrap="square" rtlCol="0">
            <a:spAutoFit/>
          </a:bodyPr>
          <a:lstStyle/>
          <a:p>
            <a:r>
              <a:rPr lang="en-IN" sz="1400" b="1" dirty="0" smtClean="0">
                <a:solidFill>
                  <a:schemeClr val="bg1"/>
                </a:solidFill>
              </a:rPr>
              <a:t>Yes</a:t>
            </a:r>
            <a:endParaRPr lang="en-US" sz="1400" b="1" dirty="0">
              <a:solidFill>
                <a:schemeClr val="bg1"/>
              </a:solidFill>
            </a:endParaRPr>
          </a:p>
        </p:txBody>
      </p:sp>
      <p:sp>
        <p:nvSpPr>
          <p:cNvPr id="70" name="Flowchart: Decision 69"/>
          <p:cNvSpPr/>
          <p:nvPr/>
        </p:nvSpPr>
        <p:spPr>
          <a:xfrm>
            <a:off x="2130386" y="6271069"/>
            <a:ext cx="1672169" cy="74262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Distance&lt;Threshold?</a:t>
            </a:r>
            <a:endParaRPr lang="en-US" sz="1400" b="1" dirty="0"/>
          </a:p>
        </p:txBody>
      </p:sp>
      <p:cxnSp>
        <p:nvCxnSpPr>
          <p:cNvPr id="74" name="Elbow Connector 73"/>
          <p:cNvCxnSpPr>
            <a:stCxn id="70" idx="3"/>
          </p:cNvCxnSpPr>
          <p:nvPr/>
        </p:nvCxnSpPr>
        <p:spPr>
          <a:xfrm flipV="1">
            <a:off x="3802555" y="3651805"/>
            <a:ext cx="325671" cy="299057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2947510" y="3628387"/>
            <a:ext cx="1180716" cy="39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803557" y="6407324"/>
            <a:ext cx="573903" cy="307777"/>
          </a:xfrm>
          <a:prstGeom prst="rect">
            <a:avLst/>
          </a:prstGeom>
          <a:noFill/>
        </p:spPr>
        <p:txBody>
          <a:bodyPr wrap="square" rtlCol="0">
            <a:spAutoFit/>
          </a:bodyPr>
          <a:lstStyle/>
          <a:p>
            <a:r>
              <a:rPr lang="en-IN" sz="1400" b="1" dirty="0" smtClean="0">
                <a:solidFill>
                  <a:schemeClr val="bg1"/>
                </a:solidFill>
              </a:rPr>
              <a:t>No</a:t>
            </a:r>
            <a:endParaRPr lang="en-US" sz="1400" b="1" dirty="0">
              <a:solidFill>
                <a:schemeClr val="bg1"/>
              </a:solidFill>
            </a:endParaRPr>
          </a:p>
        </p:txBody>
      </p:sp>
      <p:sp>
        <p:nvSpPr>
          <p:cNvPr id="94" name="Flowchart: Decision 93"/>
          <p:cNvSpPr/>
          <p:nvPr/>
        </p:nvSpPr>
        <p:spPr>
          <a:xfrm>
            <a:off x="6602018" y="4296364"/>
            <a:ext cx="1773493" cy="869030"/>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Obstacle Detected?</a:t>
            </a:r>
            <a:endParaRPr lang="en-US" sz="1400" b="1" dirty="0"/>
          </a:p>
        </p:txBody>
      </p:sp>
      <p:sp>
        <p:nvSpPr>
          <p:cNvPr id="95" name="TextBox 94"/>
          <p:cNvSpPr txBox="1"/>
          <p:nvPr/>
        </p:nvSpPr>
        <p:spPr>
          <a:xfrm>
            <a:off x="7496970" y="5082843"/>
            <a:ext cx="447443" cy="307777"/>
          </a:xfrm>
          <a:prstGeom prst="rect">
            <a:avLst/>
          </a:prstGeom>
          <a:noFill/>
        </p:spPr>
        <p:txBody>
          <a:bodyPr wrap="square" rtlCol="0">
            <a:spAutoFit/>
          </a:bodyPr>
          <a:lstStyle/>
          <a:p>
            <a:r>
              <a:rPr lang="en-IN" sz="1400" b="1" dirty="0" smtClean="0">
                <a:solidFill>
                  <a:schemeClr val="bg1"/>
                </a:solidFill>
              </a:rPr>
              <a:t>Yes</a:t>
            </a:r>
            <a:endParaRPr lang="en-US" sz="1400" b="1" dirty="0">
              <a:solidFill>
                <a:schemeClr val="bg1"/>
              </a:solidFill>
            </a:endParaRPr>
          </a:p>
        </p:txBody>
      </p:sp>
      <p:cxnSp>
        <p:nvCxnSpPr>
          <p:cNvPr id="107" name="Elbow Connector 106"/>
          <p:cNvCxnSpPr/>
          <p:nvPr/>
        </p:nvCxnSpPr>
        <p:spPr>
          <a:xfrm flipV="1">
            <a:off x="8375511" y="4186108"/>
            <a:ext cx="262651" cy="554499"/>
          </a:xfrm>
          <a:prstGeom prst="bentConnector2">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7542356" y="4205564"/>
            <a:ext cx="1095806"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8314447" y="4508224"/>
            <a:ext cx="573903" cy="307777"/>
          </a:xfrm>
          <a:prstGeom prst="rect">
            <a:avLst/>
          </a:prstGeom>
          <a:noFill/>
        </p:spPr>
        <p:txBody>
          <a:bodyPr wrap="square" rtlCol="0">
            <a:spAutoFit/>
          </a:bodyPr>
          <a:lstStyle/>
          <a:p>
            <a:r>
              <a:rPr lang="en-IN" sz="1400" b="1" dirty="0" smtClean="0">
                <a:solidFill>
                  <a:schemeClr val="bg1"/>
                </a:solidFill>
              </a:rPr>
              <a:t>No</a:t>
            </a:r>
            <a:endParaRPr lang="en-US" sz="1400" b="1" dirty="0">
              <a:solidFill>
                <a:schemeClr val="bg1"/>
              </a:solidFill>
            </a:endParaRPr>
          </a:p>
        </p:txBody>
      </p:sp>
      <p:sp>
        <p:nvSpPr>
          <p:cNvPr id="123" name="Diamond 122"/>
          <p:cNvSpPr/>
          <p:nvPr/>
        </p:nvSpPr>
        <p:spPr>
          <a:xfrm>
            <a:off x="11260088" y="5766646"/>
            <a:ext cx="1734743" cy="968181"/>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t>Check Obstacle Distance?</a:t>
            </a:r>
          </a:p>
        </p:txBody>
      </p:sp>
      <p:sp>
        <p:nvSpPr>
          <p:cNvPr id="125" name="Down Arrow 124"/>
          <p:cNvSpPr/>
          <p:nvPr/>
        </p:nvSpPr>
        <p:spPr>
          <a:xfrm>
            <a:off x="12082072" y="4808691"/>
            <a:ext cx="100540" cy="275641"/>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Down Arrow 125"/>
          <p:cNvSpPr/>
          <p:nvPr/>
        </p:nvSpPr>
        <p:spPr>
          <a:xfrm>
            <a:off x="12082087" y="5510875"/>
            <a:ext cx="100491" cy="267377"/>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Down Arrow 126"/>
          <p:cNvSpPr/>
          <p:nvPr/>
        </p:nvSpPr>
        <p:spPr>
          <a:xfrm>
            <a:off x="12082070" y="6718620"/>
            <a:ext cx="97278" cy="243199"/>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Down Arrow 128"/>
          <p:cNvSpPr/>
          <p:nvPr/>
        </p:nvSpPr>
        <p:spPr>
          <a:xfrm>
            <a:off x="12082087" y="7337900"/>
            <a:ext cx="100525" cy="226986"/>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Elbow Connector 131"/>
          <p:cNvCxnSpPr>
            <a:stCxn id="123" idx="3"/>
          </p:cNvCxnSpPr>
          <p:nvPr/>
        </p:nvCxnSpPr>
        <p:spPr>
          <a:xfrm flipV="1">
            <a:off x="12994831" y="4261419"/>
            <a:ext cx="581975" cy="1989318"/>
          </a:xfrm>
          <a:prstGeom prst="bentConnector2">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12182578" y="4271147"/>
            <a:ext cx="1394228"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12124210" y="6702682"/>
            <a:ext cx="447443" cy="307777"/>
          </a:xfrm>
          <a:prstGeom prst="rect">
            <a:avLst/>
          </a:prstGeom>
          <a:noFill/>
        </p:spPr>
        <p:txBody>
          <a:bodyPr wrap="square" rtlCol="0">
            <a:spAutoFit/>
          </a:bodyPr>
          <a:lstStyle/>
          <a:p>
            <a:r>
              <a:rPr lang="en-IN" sz="1400" b="1" dirty="0" smtClean="0">
                <a:solidFill>
                  <a:schemeClr val="bg1"/>
                </a:solidFill>
              </a:rPr>
              <a:t>Yes</a:t>
            </a:r>
            <a:endParaRPr lang="en-US" sz="1400" b="1" dirty="0">
              <a:solidFill>
                <a:schemeClr val="bg1"/>
              </a:solidFill>
            </a:endParaRPr>
          </a:p>
        </p:txBody>
      </p:sp>
      <p:sp>
        <p:nvSpPr>
          <p:cNvPr id="138" name="TextBox 137"/>
          <p:cNvSpPr txBox="1"/>
          <p:nvPr/>
        </p:nvSpPr>
        <p:spPr>
          <a:xfrm>
            <a:off x="13077101" y="6001328"/>
            <a:ext cx="573903" cy="307777"/>
          </a:xfrm>
          <a:prstGeom prst="rect">
            <a:avLst/>
          </a:prstGeom>
          <a:noFill/>
        </p:spPr>
        <p:txBody>
          <a:bodyPr wrap="square" rtlCol="0">
            <a:spAutoFit/>
          </a:bodyPr>
          <a:lstStyle/>
          <a:p>
            <a:r>
              <a:rPr lang="en-IN" sz="1400" b="1" dirty="0" smtClean="0">
                <a:solidFill>
                  <a:schemeClr val="bg1"/>
                </a:solidFill>
              </a:rPr>
              <a:t>No</a:t>
            </a:r>
            <a:endParaRPr lang="en-US" sz="1400" b="1" dirty="0">
              <a:solidFill>
                <a:schemeClr val="bg1"/>
              </a:solidFill>
            </a:endParaRPr>
          </a:p>
        </p:txBody>
      </p:sp>
      <p:sp>
        <p:nvSpPr>
          <p:cNvPr id="140" name="TextBox 139"/>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
        <p:nvSpPr>
          <p:cNvPr id="141" name="TextBox 140"/>
          <p:cNvSpPr txBox="1"/>
          <p:nvPr/>
        </p:nvSpPr>
        <p:spPr>
          <a:xfrm>
            <a:off x="2545511" y="7928036"/>
            <a:ext cx="810534" cy="246221"/>
          </a:xfrm>
          <a:prstGeom prst="rect">
            <a:avLst/>
          </a:prstGeom>
          <a:noFill/>
        </p:spPr>
        <p:txBody>
          <a:bodyPr wrap="square" rtlCol="0">
            <a:spAutoFit/>
          </a:bodyPr>
          <a:lstStyle/>
          <a:p>
            <a:r>
              <a:rPr lang="en-IN" sz="1000" dirty="0" smtClean="0">
                <a:solidFill>
                  <a:schemeClr val="bg1"/>
                </a:solidFill>
              </a:rPr>
              <a:t>Module 1.1</a:t>
            </a:r>
            <a:endParaRPr lang="en-US" sz="1000" dirty="0">
              <a:solidFill>
                <a:schemeClr val="bg1"/>
              </a:solidFill>
            </a:endParaRPr>
          </a:p>
        </p:txBody>
      </p:sp>
      <p:sp>
        <p:nvSpPr>
          <p:cNvPr id="142" name="TextBox 141"/>
          <p:cNvSpPr txBox="1"/>
          <p:nvPr/>
        </p:nvSpPr>
        <p:spPr>
          <a:xfrm>
            <a:off x="7059268" y="7869668"/>
            <a:ext cx="810534" cy="246221"/>
          </a:xfrm>
          <a:prstGeom prst="rect">
            <a:avLst/>
          </a:prstGeom>
          <a:noFill/>
        </p:spPr>
        <p:txBody>
          <a:bodyPr wrap="square" rtlCol="0">
            <a:spAutoFit/>
          </a:bodyPr>
          <a:lstStyle/>
          <a:p>
            <a:r>
              <a:rPr lang="en-IN" sz="1000" dirty="0" smtClean="0">
                <a:solidFill>
                  <a:schemeClr val="bg1"/>
                </a:solidFill>
              </a:rPr>
              <a:t>Module 1.2</a:t>
            </a:r>
            <a:endParaRPr lang="en-US" sz="1000" dirty="0">
              <a:solidFill>
                <a:schemeClr val="bg1"/>
              </a:solidFill>
            </a:endParaRPr>
          </a:p>
        </p:txBody>
      </p:sp>
      <p:sp>
        <p:nvSpPr>
          <p:cNvPr id="143" name="TextBox 142"/>
          <p:cNvSpPr txBox="1"/>
          <p:nvPr/>
        </p:nvSpPr>
        <p:spPr>
          <a:xfrm>
            <a:off x="11761119" y="7869668"/>
            <a:ext cx="810534" cy="246221"/>
          </a:xfrm>
          <a:prstGeom prst="rect">
            <a:avLst/>
          </a:prstGeom>
          <a:noFill/>
        </p:spPr>
        <p:txBody>
          <a:bodyPr wrap="square" rtlCol="0">
            <a:spAutoFit/>
          </a:bodyPr>
          <a:lstStyle/>
          <a:p>
            <a:r>
              <a:rPr lang="en-IN" sz="1000" dirty="0" smtClean="0">
                <a:solidFill>
                  <a:schemeClr val="bg1"/>
                </a:solidFill>
              </a:rPr>
              <a:t>Module 1.3</a:t>
            </a:r>
            <a:endParaRPr lang="en-US" sz="10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728"/>
            <a:ext cx="5486400" cy="8229600"/>
          </a:xfrm>
          <a:prstGeom prst="rect">
            <a:avLst/>
          </a:prstGeom>
        </p:spPr>
      </p:pic>
      <p:sp>
        <p:nvSpPr>
          <p:cNvPr id="3" name="Text 0"/>
          <p:cNvSpPr/>
          <p:nvPr/>
        </p:nvSpPr>
        <p:spPr>
          <a:xfrm>
            <a:off x="6132314" y="548283"/>
            <a:ext cx="6799421" cy="576620"/>
          </a:xfrm>
          <a:prstGeom prst="rect">
            <a:avLst/>
          </a:prstGeom>
          <a:noFill/>
          <a:ln/>
        </p:spPr>
        <p:txBody>
          <a:bodyPr wrap="none" lIns="0" tIns="0" rIns="0" bIns="0" rtlCol="0" anchor="t"/>
          <a:lstStyle/>
          <a:p>
            <a:pPr marL="0" indent="0">
              <a:lnSpc>
                <a:spcPts val="4500"/>
              </a:lnSpc>
              <a:buNone/>
            </a:pPr>
            <a:r>
              <a:rPr lang="en-IN" sz="4000" dirty="0" smtClean="0">
                <a:solidFill>
                  <a:srgbClr val="FFFFFF"/>
                </a:solidFill>
                <a:latin typeface="Fraunces" pitchFamily="34" charset="0"/>
              </a:rPr>
              <a:t>Achieving High Accuracy</a:t>
            </a:r>
            <a:endParaRPr lang="en-US" sz="4000" dirty="0"/>
          </a:p>
        </p:txBody>
      </p:sp>
      <p:sp>
        <p:nvSpPr>
          <p:cNvPr id="4" name="Text 1"/>
          <p:cNvSpPr/>
          <p:nvPr/>
        </p:nvSpPr>
        <p:spPr>
          <a:xfrm>
            <a:off x="5603132" y="1401723"/>
            <a:ext cx="8832714" cy="6412903"/>
          </a:xfrm>
          <a:prstGeom prst="rect">
            <a:avLst/>
          </a:prstGeom>
          <a:noFill/>
          <a:ln/>
        </p:spPr>
        <p:txBody>
          <a:bodyPr wrap="none" lIns="0" tIns="0" rIns="0" bIns="0" rtlCol="0" anchor="t"/>
          <a:lstStyle/>
          <a:p>
            <a:pPr algn="just">
              <a:lnSpc>
                <a:spcPts val="2300"/>
              </a:lnSpc>
            </a:pPr>
            <a:r>
              <a:rPr lang="en-US" sz="1500" dirty="0" smtClean="0">
                <a:solidFill>
                  <a:schemeClr val="bg1"/>
                </a:solidFill>
                <a:latin typeface="Epilogue" charset="0"/>
                <a:ea typeface="Epilogue" pitchFamily="34" charset="-122"/>
                <a:cs typeface="Epilogue" pitchFamily="34" charset="-120"/>
              </a:rPr>
              <a:t>The ultrasonic</a:t>
            </a:r>
            <a:r>
              <a:rPr lang="en-US" sz="1500" dirty="0" smtClean="0">
                <a:solidFill>
                  <a:schemeClr val="bg1"/>
                </a:solidFill>
                <a:latin typeface="Epilogue" charset="0"/>
              </a:rPr>
              <a:t> We aim to ensure that our smart pendant provides accurate obstacle detection </a:t>
            </a:r>
          </a:p>
          <a:p>
            <a:pPr algn="just">
              <a:lnSpc>
                <a:spcPts val="2300"/>
              </a:lnSpc>
            </a:pPr>
            <a:r>
              <a:rPr lang="en-US" sz="1500" dirty="0" smtClean="0">
                <a:solidFill>
                  <a:schemeClr val="bg1"/>
                </a:solidFill>
                <a:latin typeface="Epilogue" charset="0"/>
              </a:rPr>
              <a:t>by using high-quality ultrasonic sensors. These sensors are positioned to cover different </a:t>
            </a:r>
          </a:p>
          <a:p>
            <a:pPr algn="just">
              <a:lnSpc>
                <a:spcPts val="2300"/>
              </a:lnSpc>
            </a:pPr>
            <a:r>
              <a:rPr lang="en-US" sz="1500" dirty="0" smtClean="0">
                <a:solidFill>
                  <a:schemeClr val="bg1"/>
                </a:solidFill>
                <a:latin typeface="Epilogue" charset="0"/>
              </a:rPr>
              <a:t>angles  around the user. The microcontroller quickly processes the information from the</a:t>
            </a:r>
          </a:p>
          <a:p>
            <a:pPr algn="just">
              <a:lnSpc>
                <a:spcPts val="2300"/>
              </a:lnSpc>
            </a:pPr>
            <a:r>
              <a:rPr lang="en-US" sz="1500" dirty="0" smtClean="0">
                <a:solidFill>
                  <a:schemeClr val="bg1"/>
                </a:solidFill>
                <a:latin typeface="Epilogue" charset="0"/>
              </a:rPr>
              <a:t>sensors to alert the user about nearby obstacles. By fine-tuning the sensor's sensitivity and</a:t>
            </a:r>
          </a:p>
          <a:p>
            <a:pPr algn="just">
              <a:lnSpc>
                <a:spcPts val="2300"/>
              </a:lnSpc>
            </a:pPr>
            <a:r>
              <a:rPr lang="en-US" sz="1500" dirty="0" smtClean="0">
                <a:solidFill>
                  <a:schemeClr val="bg1"/>
                </a:solidFill>
                <a:latin typeface="Epilogue" charset="0"/>
              </a:rPr>
              <a:t>response time, we can reduce the chances of false alarms, ensuring the user only gets </a:t>
            </a:r>
          </a:p>
          <a:p>
            <a:pPr algn="just"/>
            <a:r>
              <a:rPr lang="en-US" sz="1500" dirty="0" smtClean="0">
                <a:solidFill>
                  <a:schemeClr val="bg1"/>
                </a:solidFill>
                <a:latin typeface="Epilogue" charset="0"/>
              </a:rPr>
              <a:t>notified when necessary.</a:t>
            </a:r>
            <a:r>
              <a:rPr lang="en-US" sz="1600" b="1" dirty="0" smtClean="0">
                <a:solidFill>
                  <a:schemeClr val="bg1"/>
                </a:solidFill>
                <a:latin typeface="Epilogue" charset="0"/>
              </a:rPr>
              <a:t> </a:t>
            </a:r>
          </a:p>
          <a:p>
            <a:pPr algn="just"/>
            <a:endParaRPr lang="en-US" sz="1600" b="1" dirty="0" smtClean="0">
              <a:solidFill>
                <a:schemeClr val="bg1"/>
              </a:solidFill>
              <a:latin typeface="Epilogue" charset="0"/>
            </a:endParaRPr>
          </a:p>
          <a:p>
            <a:pPr algn="just"/>
            <a:r>
              <a:rPr lang="en-IN" sz="1500" b="1" dirty="0" smtClean="0">
                <a:solidFill>
                  <a:schemeClr val="bg1"/>
                </a:solidFill>
                <a:latin typeface="Epilogue" charset="0"/>
              </a:rPr>
              <a:t>In the Graph 1.2,</a:t>
            </a:r>
            <a:endParaRPr lang="en-US" sz="1500" b="1" dirty="0" smtClean="0">
              <a:solidFill>
                <a:schemeClr val="bg1"/>
              </a:solidFill>
              <a:latin typeface="Epilogue" charset="0"/>
            </a:endParaRPr>
          </a:p>
          <a:p>
            <a:pPr algn="just">
              <a:buFont typeface="Wingdings" pitchFamily="2" charset="2"/>
              <a:buChar char="Ø"/>
            </a:pPr>
            <a:r>
              <a:rPr lang="en-US" sz="1500" dirty="0" smtClean="0">
                <a:solidFill>
                  <a:schemeClr val="bg1"/>
                </a:solidFill>
                <a:latin typeface="Epilogue" charset="0"/>
              </a:rPr>
              <a:t>X-Axis is Distance:</a:t>
            </a:r>
          </a:p>
          <a:p>
            <a:pPr algn="just"/>
            <a:r>
              <a:rPr lang="en-US" sz="1500" dirty="0" smtClean="0">
                <a:solidFill>
                  <a:schemeClr val="bg1"/>
                </a:solidFill>
                <a:latin typeface="Epilogue" charset="0"/>
              </a:rPr>
              <a:t>This axis represents the distance between the smart pendant and the obstacle, measured</a:t>
            </a:r>
          </a:p>
          <a:p>
            <a:pPr algn="just"/>
            <a:r>
              <a:rPr lang="en-US" sz="1500" dirty="0" smtClean="0">
                <a:solidFill>
                  <a:schemeClr val="bg1"/>
                </a:solidFill>
                <a:latin typeface="Epilogue" charset="0"/>
              </a:rPr>
              <a:t> in meters. The distance ranges from 0 to 100 meters.</a:t>
            </a:r>
          </a:p>
          <a:p>
            <a:pPr algn="just">
              <a:buFont typeface="Wingdings" pitchFamily="2" charset="2"/>
              <a:buChar char="Ø"/>
            </a:pPr>
            <a:r>
              <a:rPr lang="en-US" sz="1500" dirty="0" smtClean="0">
                <a:solidFill>
                  <a:schemeClr val="bg1"/>
                </a:solidFill>
                <a:latin typeface="Epilogue" charset="0"/>
              </a:rPr>
              <a:t>Y-Axis is Accuracy:</a:t>
            </a:r>
          </a:p>
          <a:p>
            <a:pPr algn="just"/>
            <a:r>
              <a:rPr lang="en-US" sz="1500" dirty="0" smtClean="0">
                <a:solidFill>
                  <a:schemeClr val="bg1"/>
                </a:solidFill>
                <a:latin typeface="Epilogue" charset="0"/>
              </a:rPr>
              <a:t>This axis indicates the accuracy of obstacle detection, expressed as a percentage. A higher</a:t>
            </a:r>
          </a:p>
          <a:p>
            <a:pPr algn="just"/>
            <a:r>
              <a:rPr lang="en-US" sz="1500" dirty="0" smtClean="0">
                <a:solidFill>
                  <a:schemeClr val="bg1"/>
                </a:solidFill>
                <a:latin typeface="Epilogue" charset="0"/>
              </a:rPr>
              <a:t> percentage means better accuracy in identifying obstacles.</a:t>
            </a:r>
          </a:p>
          <a:p>
            <a:pPr algn="just">
              <a:lnSpc>
                <a:spcPts val="2300"/>
              </a:lnSpc>
            </a:pPr>
            <a:endParaRPr lang="en-US" sz="1500" dirty="0" smtClean="0">
              <a:solidFill>
                <a:schemeClr val="bg1"/>
              </a:solidFill>
              <a:latin typeface="Epilogue" charset="0"/>
            </a:endParaRPr>
          </a:p>
          <a:p>
            <a:pPr algn="just">
              <a:lnSpc>
                <a:spcPts val="2300"/>
              </a:lnSpc>
            </a:pPr>
            <a:endParaRPr lang="en-US" sz="1500" dirty="0">
              <a:solidFill>
                <a:schemeClr val="bg1"/>
              </a:solidFill>
              <a:latin typeface="Epilogue" charset="0"/>
            </a:endParaRPr>
          </a:p>
        </p:txBody>
      </p:sp>
      <p:sp>
        <p:nvSpPr>
          <p:cNvPr id="2050" name="AutoShape 2" descr="Output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Output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4" name="Picture 6" descr="C:\Users\vikas\Downloads\Obstacle_Detection_Accuracy.png"/>
          <p:cNvPicPr>
            <a:picLocks noChangeAspect="1" noChangeArrowheads="1"/>
          </p:cNvPicPr>
          <p:nvPr/>
        </p:nvPicPr>
        <p:blipFill>
          <a:blip r:embed="rId4"/>
          <a:srcRect/>
          <a:stretch>
            <a:fillRect/>
          </a:stretch>
        </p:blipFill>
        <p:spPr bwMode="auto">
          <a:xfrm>
            <a:off x="0" y="-14766"/>
            <a:ext cx="5486398" cy="3212768"/>
          </a:xfrm>
          <a:prstGeom prst="rect">
            <a:avLst/>
          </a:prstGeom>
          <a:noFill/>
        </p:spPr>
      </p:pic>
      <p:sp>
        <p:nvSpPr>
          <p:cNvPr id="2056" name="AutoShape 8" descr="A diagram illustrating the key components of a smart pendant system for obstacle detection. The diagram includes the following labeled icons: Ultrasonic Sensor, Microcontroller, Buzzer, Switch, and Battery. Arrows show data flow between the components: the Ultrasonic Sensor detects obstacles and sends data to the Microcontroller, which processes the information and sends a signal to the Buzzer to alert the user. The Switch is shown as a control element, and the Battery powers the system. Use simple and clear icons with arrows to depict the flow between these compon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8" name="AutoShape 10" descr="C:\Users\vikas\AppData\Local\Temp\{A7718C1F-AB46-41C1-B8F2-5B0B1AC9F771}.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0" name="AutoShape 12" descr="C:\Users\vikas\AppData\Local\Temp\{A7718C1F-AB46-41C1-B8F2-5B0B1AC9F771}.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2" name="AutoShape 14" descr="C:\Users\vikas\AppData\Local\Temp\{56F10CD7-83BC-48CB-9BE6-9BBD31D0AC99}.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C:\Users\vikas\AppData\Local\Temp\{56F10CD7-83BC-48CB-9BE6-9BBD31D0AC99}.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C:\Users\vikas\AppData\Local\Temp\{56F10CD7-83BC-48CB-9BE6-9BBD31D0AC99}.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8" name="AutoShape 20" descr="C:\Users\vikas\AppData\Local\Temp\{00AC0932-4061-41D5-92FB-18458B563769}.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0" name="AutoShape 22" descr="C:\Users\vikas\AppData\Local\Temp\{00AC0932-4061-41D5-92FB-18458B563769}.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2" name="AutoShape 24" descr="C:\Users\vikas\AppData\Local\Temp\{00AC0932-4061-41D5-92FB-18458B563769}.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4" name="AutoShape 26" descr="C:\Users\vikas\AppData\Local\Temp\{B8B5518A-34DB-4DF0-928C-1FB0F31F9C4F}.tmp"/>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79" name="Picture 31" descr="C:\Users\vikas\Downloads\8f99ee26-c350-4dea-8991-a1a67039b21a"/>
          <p:cNvPicPr>
            <a:picLocks noChangeAspect="1" noChangeArrowheads="1"/>
          </p:cNvPicPr>
          <p:nvPr/>
        </p:nvPicPr>
        <p:blipFill>
          <a:blip r:embed="rId5"/>
          <a:srcRect/>
          <a:stretch>
            <a:fillRect/>
          </a:stretch>
        </p:blipFill>
        <p:spPr bwMode="auto">
          <a:xfrm>
            <a:off x="0" y="3519026"/>
            <a:ext cx="5486397" cy="4315535"/>
          </a:xfrm>
          <a:prstGeom prst="rect">
            <a:avLst/>
          </a:prstGeom>
          <a:noFill/>
        </p:spPr>
      </p:pic>
      <p:sp>
        <p:nvSpPr>
          <p:cNvPr id="47" name="TextBox 46"/>
          <p:cNvSpPr txBox="1"/>
          <p:nvPr/>
        </p:nvSpPr>
        <p:spPr>
          <a:xfrm>
            <a:off x="2217919" y="3151754"/>
            <a:ext cx="1498060" cy="246221"/>
          </a:xfrm>
          <a:prstGeom prst="rect">
            <a:avLst/>
          </a:prstGeom>
          <a:noFill/>
        </p:spPr>
        <p:txBody>
          <a:bodyPr wrap="square" rtlCol="0">
            <a:spAutoFit/>
          </a:bodyPr>
          <a:lstStyle/>
          <a:p>
            <a:r>
              <a:rPr lang="en-IN" sz="1000" dirty="0" smtClean="0"/>
              <a:t>Graph 1.1</a:t>
            </a:r>
            <a:endParaRPr lang="en-US" sz="1000" dirty="0"/>
          </a:p>
        </p:txBody>
      </p:sp>
      <p:sp>
        <p:nvSpPr>
          <p:cNvPr id="48" name="TextBox 47"/>
          <p:cNvSpPr txBox="1"/>
          <p:nvPr/>
        </p:nvSpPr>
        <p:spPr>
          <a:xfrm>
            <a:off x="2266559" y="7834561"/>
            <a:ext cx="1264583" cy="246221"/>
          </a:xfrm>
          <a:prstGeom prst="rect">
            <a:avLst/>
          </a:prstGeom>
          <a:noFill/>
        </p:spPr>
        <p:txBody>
          <a:bodyPr wrap="square" rtlCol="0">
            <a:spAutoFit/>
          </a:bodyPr>
          <a:lstStyle/>
          <a:p>
            <a:r>
              <a:rPr lang="en-IN" sz="1000" dirty="0" smtClean="0"/>
              <a:t>Graph 1.2</a:t>
            </a:r>
            <a:endParaRPr lang="en-US" sz="1000" dirty="0"/>
          </a:p>
        </p:txBody>
      </p:sp>
      <p:sp>
        <p:nvSpPr>
          <p:cNvPr id="52" name="Rounded Rectangle 51"/>
          <p:cNvSpPr/>
          <p:nvPr/>
        </p:nvSpPr>
        <p:spPr>
          <a:xfrm>
            <a:off x="6393562" y="6601764"/>
            <a:ext cx="7231994" cy="502412"/>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chemeClr val="tx1"/>
                </a:solidFill>
              </a:rPr>
              <a:t>At short distances (e.g., 0 to 10 meters), the accuracy is very high, close to 100%. This indicates that the pendant is very reliable in detecting nearby obstacles.</a:t>
            </a:r>
            <a:endParaRPr lang="en-US" sz="1500" b="1" dirty="0">
              <a:solidFill>
                <a:schemeClr val="tx1"/>
              </a:solidFill>
            </a:endParaRPr>
          </a:p>
        </p:txBody>
      </p:sp>
      <p:sp>
        <p:nvSpPr>
          <p:cNvPr id="53" name="Rounded Rectangle 52"/>
          <p:cNvSpPr/>
          <p:nvPr/>
        </p:nvSpPr>
        <p:spPr>
          <a:xfrm>
            <a:off x="6049099" y="6069201"/>
            <a:ext cx="7857811" cy="532562"/>
          </a:xfrm>
          <a:prstGeom prst="roundRect">
            <a:avLst/>
          </a:prstGeom>
          <a:solidFill>
            <a:srgbClr val="FF0000"/>
          </a:solidFill>
          <a:ln>
            <a:gradFill>
              <a:gsLst>
                <a:gs pos="0">
                  <a:srgbClr val="FFC000">
                    <a:alpha val="86000"/>
                  </a:srgb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chemeClr val="bg1"/>
                </a:solidFill>
              </a:rPr>
              <a:t>As the distance increases, the accuracy tends to decrease. This means that the further away an obstacle is, the less accurately the pendant can detect it.</a:t>
            </a:r>
            <a:endParaRPr lang="en-US" sz="1500" b="1" dirty="0">
              <a:solidFill>
                <a:schemeClr val="bg1"/>
              </a:solidFill>
            </a:endParaRPr>
          </a:p>
        </p:txBody>
      </p:sp>
      <p:sp>
        <p:nvSpPr>
          <p:cNvPr id="54" name="Rounded Rectangle 53"/>
          <p:cNvSpPr/>
          <p:nvPr/>
        </p:nvSpPr>
        <p:spPr>
          <a:xfrm>
            <a:off x="6852978" y="7094781"/>
            <a:ext cx="6310364" cy="602890"/>
          </a:xfrm>
          <a:prstGeom prst="roundRect">
            <a:avLst/>
          </a:prstGeom>
          <a:solidFill>
            <a:schemeClr val="accent6"/>
          </a:solidFill>
          <a:ln cmpd="sng"/>
          <a:effectLst>
            <a:outerShdw blurRad="50800" dist="50800" dir="5400000" algn="ctr" rotWithShape="0">
              <a:srgbClr val="000000">
                <a:alpha val="9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chemeClr val="tx1"/>
                </a:solidFill>
              </a:rPr>
              <a:t>As the distance approaches 100 meters, the accuracy drops significantly, indicating challenges in detecting obstacles accurately at greater distances.</a:t>
            </a:r>
            <a:endParaRPr lang="en-US" sz="1500" b="1" dirty="0">
              <a:solidFill>
                <a:schemeClr val="tx1"/>
              </a:solidFill>
            </a:endParaRPr>
          </a:p>
        </p:txBody>
      </p:sp>
      <p:sp>
        <p:nvSpPr>
          <p:cNvPr id="55" name="Right Arrow 54"/>
          <p:cNvSpPr/>
          <p:nvPr/>
        </p:nvSpPr>
        <p:spPr>
          <a:xfrm>
            <a:off x="5492604" y="4913644"/>
            <a:ext cx="2747044" cy="1004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Graph 1.2 Interpretation</a:t>
            </a:r>
            <a:r>
              <a:rPr lang="en-US" dirty="0" smtClean="0"/>
              <a:t>:</a:t>
            </a:r>
            <a:endParaRPr lang="en-US" dirty="0"/>
          </a:p>
        </p:txBody>
      </p:sp>
      <p:sp>
        <p:nvSpPr>
          <p:cNvPr id="56" name="TextBox 55"/>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7932" y="471011"/>
            <a:ext cx="4271248" cy="533757"/>
          </a:xfrm>
          <a:prstGeom prst="rect">
            <a:avLst/>
          </a:prstGeom>
          <a:noFill/>
          <a:ln/>
        </p:spPr>
        <p:txBody>
          <a:bodyPr wrap="none" lIns="0" tIns="0" rIns="0" bIns="0" rtlCol="0" anchor="t"/>
          <a:lstStyle/>
          <a:p>
            <a:pPr>
              <a:lnSpc>
                <a:spcPts val="4200"/>
              </a:lnSpc>
            </a:pPr>
            <a:r>
              <a:rPr lang="en-US" sz="4000" dirty="0" smtClean="0">
                <a:solidFill>
                  <a:schemeClr val="bg1"/>
                </a:solidFill>
                <a:latin typeface="Fraunces" pitchFamily="34" charset="0"/>
                <a:ea typeface="Fraunces" pitchFamily="34" charset="-122"/>
                <a:cs typeface="Fraunces" pitchFamily="34" charset="-120"/>
              </a:rPr>
              <a:t> </a:t>
            </a:r>
            <a:r>
              <a:rPr lang="en-US" sz="4000" dirty="0" smtClean="0">
                <a:solidFill>
                  <a:schemeClr val="bg1"/>
                </a:solidFill>
              </a:rPr>
              <a:t>Reliability of the System</a:t>
            </a:r>
            <a:br>
              <a:rPr lang="en-US" sz="4000" dirty="0" smtClean="0">
                <a:solidFill>
                  <a:schemeClr val="bg1"/>
                </a:solidFill>
              </a:rPr>
            </a:br>
            <a:endParaRPr lang="en-US" sz="4000" dirty="0">
              <a:solidFill>
                <a:schemeClr val="bg1"/>
              </a:solidFill>
            </a:endParaRPr>
          </a:p>
        </p:txBody>
      </p:sp>
      <p:sp>
        <p:nvSpPr>
          <p:cNvPr id="16" name="TextBox 15"/>
          <p:cNvSpPr txBox="1"/>
          <p:nvPr/>
        </p:nvSpPr>
        <p:spPr>
          <a:xfrm>
            <a:off x="12740080" y="7814626"/>
            <a:ext cx="1763860" cy="307777"/>
          </a:xfrm>
          <a:prstGeom prst="rect">
            <a:avLst/>
          </a:prstGeom>
          <a:solidFill>
            <a:schemeClr val="bg2"/>
          </a:solidFill>
        </p:spPr>
        <p:txBody>
          <a:bodyPr wrap="square" rtlCol="0">
            <a:spAutoFit/>
          </a:bodyPr>
          <a:lstStyle/>
          <a:p>
            <a:r>
              <a:rPr lang="en-IN" sz="1400" dirty="0" smtClean="0"/>
              <a:t>INSIGHT NAVIGATORS</a:t>
            </a:r>
            <a:endParaRPr lang="en-US" sz="1400" dirty="0"/>
          </a:p>
        </p:txBody>
      </p:sp>
      <p:sp>
        <p:nvSpPr>
          <p:cNvPr id="19" name="Rectangle 18"/>
          <p:cNvSpPr/>
          <p:nvPr/>
        </p:nvSpPr>
        <p:spPr>
          <a:xfrm>
            <a:off x="340467" y="1004768"/>
            <a:ext cx="8443610" cy="6786473"/>
          </a:xfrm>
          <a:prstGeom prst="rect">
            <a:avLst/>
          </a:prstGeom>
        </p:spPr>
        <p:txBody>
          <a:bodyPr wrap="square">
            <a:spAutoFit/>
          </a:bodyPr>
          <a:lstStyle/>
          <a:p>
            <a:pPr>
              <a:buFont typeface="Wingdings" pitchFamily="2" charset="2"/>
              <a:buChar char="q"/>
            </a:pPr>
            <a:r>
              <a:rPr lang="en-US" sz="1500" dirty="0" smtClean="0">
                <a:solidFill>
                  <a:schemeClr val="bg1"/>
                </a:solidFill>
                <a:latin typeface="Epilogue" charset="0"/>
              </a:rPr>
              <a:t> The reliability of the smart pendant is paramount for ensuring user safety and confidence. To achieve this, we are committed to using high-quality, durable components designed to withstand daily wear and tear. The pendant will undergo rigorous testing to confirm that it can handle various environmental conditions, such as moisture, temperature fluctuations, and physical impacts.</a:t>
            </a:r>
          </a:p>
          <a:p>
            <a:pPr>
              <a:buFont typeface="Wingdings" pitchFamily="2" charset="2"/>
              <a:buChar char="q"/>
            </a:pPr>
            <a:endParaRPr lang="en-US" sz="1500" dirty="0" smtClean="0">
              <a:solidFill>
                <a:schemeClr val="bg1"/>
              </a:solidFill>
              <a:latin typeface="Epilogue" charset="0"/>
            </a:endParaRPr>
          </a:p>
          <a:p>
            <a:pPr>
              <a:buFont typeface="Wingdings" pitchFamily="2" charset="2"/>
              <a:buChar char="q"/>
            </a:pPr>
            <a:r>
              <a:rPr lang="en-US" sz="1500" b="1" dirty="0" smtClean="0">
                <a:solidFill>
                  <a:schemeClr val="bg1"/>
                </a:solidFill>
                <a:latin typeface="Epilogue" charset="0"/>
              </a:rPr>
              <a:t> User Confidence</a:t>
            </a:r>
            <a:r>
              <a:rPr lang="en-US" sz="1500" dirty="0" smtClean="0">
                <a:solidFill>
                  <a:schemeClr val="bg1"/>
                </a:solidFill>
                <a:latin typeface="Epilogue" charset="0"/>
              </a:rPr>
              <a:t>: By focusing on these reliability factors, users can have peace of mind knowing that the smart pendant will work consistently across different situations. This confidence is essential for visually impaired individuals who rely on the device for safe navigation.</a:t>
            </a:r>
          </a:p>
          <a:p>
            <a:pPr>
              <a:buFont typeface="Wingdings" pitchFamily="2" charset="2"/>
              <a:buChar char="q"/>
            </a:pPr>
            <a:endParaRPr lang="en-US" sz="1500" dirty="0" smtClean="0">
              <a:solidFill>
                <a:schemeClr val="bg1"/>
              </a:solidFill>
              <a:latin typeface="Epilogue" charset="0"/>
            </a:endParaRPr>
          </a:p>
          <a:p>
            <a:pPr>
              <a:buFont typeface="Wingdings" pitchFamily="2" charset="2"/>
              <a:buChar char="q"/>
            </a:pPr>
            <a:r>
              <a:rPr lang="en-US" sz="1500" b="1" dirty="0" smtClean="0">
                <a:solidFill>
                  <a:schemeClr val="bg1"/>
                </a:solidFill>
                <a:latin typeface="Epilogue" charset="0"/>
              </a:rPr>
              <a:t> Power Management</a:t>
            </a:r>
            <a:r>
              <a:rPr lang="en-US" sz="1500" dirty="0" smtClean="0">
                <a:solidFill>
                  <a:schemeClr val="bg1"/>
                </a:solidFill>
                <a:latin typeface="Epilogue" charset="0"/>
              </a:rPr>
              <a:t>: A crucial aspect of reliability is our smart power management system. This system will monitor battery levels and optimize power consumption to extend battery life. If the battery begins to run low, the pendant will automatically switch to a power-saving mode, allowing it to continue functioning effectively until the user can recharge it. This feature ensures that users do not face unexpected shutdowns during crucial moments.</a:t>
            </a:r>
          </a:p>
          <a:p>
            <a:endParaRPr lang="en-US" sz="1500" dirty="0" smtClean="0">
              <a:solidFill>
                <a:schemeClr val="bg1"/>
              </a:solidFill>
              <a:latin typeface="Epilogue" charset="0"/>
            </a:endParaRPr>
          </a:p>
          <a:p>
            <a:endParaRPr lang="en-IN" sz="1500" dirty="0">
              <a:solidFill>
                <a:schemeClr val="bg1"/>
              </a:solidFill>
              <a:latin typeface="Epilogue" charset="0"/>
            </a:endParaRPr>
          </a:p>
          <a:p>
            <a:endParaRPr lang="en-IN" sz="1500" dirty="0" smtClean="0">
              <a:solidFill>
                <a:schemeClr val="bg1"/>
              </a:solidFill>
              <a:latin typeface="Epilogue" charset="0"/>
            </a:endParaRPr>
          </a:p>
          <a:p>
            <a:endParaRPr lang="en-IN" sz="1500" dirty="0">
              <a:solidFill>
                <a:schemeClr val="bg1"/>
              </a:solidFill>
              <a:latin typeface="Epilogue" charset="0"/>
            </a:endParaRPr>
          </a:p>
          <a:p>
            <a:endParaRPr lang="en-IN" sz="1500" dirty="0" smtClean="0">
              <a:solidFill>
                <a:schemeClr val="bg1"/>
              </a:solidFill>
              <a:latin typeface="Epilogue" charset="0"/>
            </a:endParaRPr>
          </a:p>
          <a:p>
            <a:endParaRPr lang="en-IN" sz="1500" dirty="0">
              <a:solidFill>
                <a:schemeClr val="bg1"/>
              </a:solidFill>
              <a:latin typeface="Epilogue" charset="0"/>
            </a:endParaRPr>
          </a:p>
          <a:p>
            <a:endParaRPr lang="en-IN" sz="1500" dirty="0" smtClean="0">
              <a:solidFill>
                <a:schemeClr val="bg1"/>
              </a:solidFill>
              <a:latin typeface="Epilogue" charset="0"/>
            </a:endParaRPr>
          </a:p>
          <a:p>
            <a:endParaRPr lang="en-IN" sz="1500" dirty="0">
              <a:solidFill>
                <a:schemeClr val="bg1"/>
              </a:solidFill>
              <a:latin typeface="Epilogue" charset="0"/>
            </a:endParaRPr>
          </a:p>
          <a:p>
            <a:endParaRPr lang="en-IN" sz="1500" dirty="0" smtClean="0">
              <a:solidFill>
                <a:schemeClr val="bg1"/>
              </a:solidFill>
              <a:latin typeface="Epilogue" charset="0"/>
            </a:endParaRPr>
          </a:p>
          <a:p>
            <a:endParaRPr lang="en-IN" sz="1500" dirty="0">
              <a:solidFill>
                <a:schemeClr val="bg1"/>
              </a:solidFill>
              <a:latin typeface="Epilogue" charset="0"/>
            </a:endParaRPr>
          </a:p>
          <a:p>
            <a:endParaRPr lang="en-IN" sz="1500" dirty="0" smtClean="0">
              <a:solidFill>
                <a:schemeClr val="bg1"/>
              </a:solidFill>
              <a:latin typeface="Epilogue" charset="0"/>
            </a:endParaRPr>
          </a:p>
          <a:p>
            <a:endParaRPr lang="en-US" sz="1500" dirty="0">
              <a:solidFill>
                <a:schemeClr val="bg1"/>
              </a:solidFill>
              <a:latin typeface="Epilogue" charset="0"/>
            </a:endParaRPr>
          </a:p>
        </p:txBody>
      </p:sp>
      <p:pic>
        <p:nvPicPr>
          <p:cNvPr id="8194" name="Picture 2" descr="Output image"/>
          <p:cNvPicPr>
            <a:picLocks noChangeAspect="1" noChangeArrowheads="1"/>
          </p:cNvPicPr>
          <p:nvPr/>
        </p:nvPicPr>
        <p:blipFill>
          <a:blip r:embed="rId4"/>
          <a:srcRect/>
          <a:stretch>
            <a:fillRect/>
          </a:stretch>
        </p:blipFill>
        <p:spPr bwMode="auto">
          <a:xfrm>
            <a:off x="9144000" y="4708190"/>
            <a:ext cx="5486400" cy="3511493"/>
          </a:xfrm>
          <a:prstGeom prst="rect">
            <a:avLst/>
          </a:prstGeom>
          <a:noFill/>
        </p:spPr>
      </p:pic>
      <p:sp>
        <p:nvSpPr>
          <p:cNvPr id="21" name="Rectangle 20"/>
          <p:cNvSpPr/>
          <p:nvPr/>
        </p:nvSpPr>
        <p:spPr>
          <a:xfrm>
            <a:off x="340467" y="5019472"/>
            <a:ext cx="8443610" cy="2677656"/>
          </a:xfrm>
          <a:prstGeom prst="rect">
            <a:avLst/>
          </a:prstGeom>
        </p:spPr>
        <p:txBody>
          <a:bodyPr wrap="square">
            <a:spAutoFit/>
          </a:bodyPr>
          <a:lstStyle/>
          <a:p>
            <a:r>
              <a:rPr lang="en-IN" sz="1400" b="1" dirty="0" smtClean="0">
                <a:solidFill>
                  <a:schemeClr val="bg1"/>
                </a:solidFill>
                <a:latin typeface="Epilogue" charset="0"/>
              </a:rPr>
              <a:t>From Graph 1.3 ,</a:t>
            </a:r>
            <a:endParaRPr lang="en-US" sz="1400" b="1" dirty="0" smtClean="0">
              <a:solidFill>
                <a:schemeClr val="bg1"/>
              </a:solidFill>
              <a:latin typeface="Epilogue" charset="0"/>
            </a:endParaRPr>
          </a:p>
          <a:p>
            <a:pPr algn="just">
              <a:buFont typeface="Courier New" pitchFamily="49" charset="0"/>
              <a:buChar char="o"/>
            </a:pPr>
            <a:r>
              <a:rPr lang="en-US" sz="1400" b="1" dirty="0" smtClean="0">
                <a:solidFill>
                  <a:schemeClr val="bg1"/>
                </a:solidFill>
                <a:latin typeface="Epilogue" charset="0"/>
              </a:rPr>
              <a:t>X-Axis (Time in Hours):</a:t>
            </a:r>
          </a:p>
          <a:p>
            <a:pPr algn="just"/>
            <a:r>
              <a:rPr lang="en-US" sz="1400" b="1" dirty="0" smtClean="0">
                <a:solidFill>
                  <a:schemeClr val="bg1"/>
                </a:solidFill>
                <a:latin typeface="Epilogue" charset="0"/>
              </a:rPr>
              <a:t>   Represents the time in hours from when the battery is fully charged (100%) until it drains (0%).</a:t>
            </a:r>
          </a:p>
          <a:p>
            <a:pPr algn="just">
              <a:buFont typeface="Courier New" pitchFamily="49" charset="0"/>
              <a:buChar char="o"/>
            </a:pPr>
            <a:r>
              <a:rPr lang="en-US" sz="1400" b="1" dirty="0" smtClean="0">
                <a:solidFill>
                  <a:schemeClr val="bg1"/>
                </a:solidFill>
                <a:latin typeface="Epilogue" charset="0"/>
              </a:rPr>
              <a:t>Y-Axis (Battery Percentage):</a:t>
            </a:r>
          </a:p>
          <a:p>
            <a:pPr algn="just"/>
            <a:r>
              <a:rPr lang="en-US" sz="1400" b="1" dirty="0">
                <a:solidFill>
                  <a:schemeClr val="bg1"/>
                </a:solidFill>
                <a:latin typeface="Epilogue" charset="0"/>
              </a:rPr>
              <a:t> </a:t>
            </a:r>
            <a:r>
              <a:rPr lang="en-US" sz="1400" b="1" dirty="0" smtClean="0">
                <a:solidFill>
                  <a:schemeClr val="bg1"/>
                </a:solidFill>
                <a:latin typeface="Epilogue" charset="0"/>
              </a:rPr>
              <a:t>   Shows the remaining battery percentage from 100% (fully charged) to 0% (fully drained).</a:t>
            </a:r>
          </a:p>
          <a:p>
            <a:pPr algn="just">
              <a:buFont typeface="Courier New" pitchFamily="49" charset="0"/>
              <a:buChar char="o"/>
            </a:pPr>
            <a:r>
              <a:rPr lang="en-US" sz="1400" b="1" dirty="0" smtClean="0">
                <a:solidFill>
                  <a:schemeClr val="bg1"/>
                </a:solidFill>
                <a:latin typeface="Epilogue" charset="0"/>
              </a:rPr>
              <a:t>Regular Mode (Blue Line):</a:t>
            </a:r>
          </a:p>
          <a:p>
            <a:pPr algn="just"/>
            <a:r>
              <a:rPr lang="en-US" sz="1400" b="1" dirty="0" smtClean="0">
                <a:solidFill>
                  <a:schemeClr val="bg1"/>
                </a:solidFill>
                <a:latin typeface="Epilogue" charset="0"/>
              </a:rPr>
              <a:t>    The battery drains steadily, losing about 10% of charge each hour. This mode depletes the battery entirely after 10 hours of usage.</a:t>
            </a:r>
          </a:p>
          <a:p>
            <a:pPr algn="just">
              <a:buFont typeface="Courier New" pitchFamily="49" charset="0"/>
              <a:buChar char="o"/>
            </a:pPr>
            <a:r>
              <a:rPr lang="en-US" sz="1400" b="1" dirty="0" smtClean="0">
                <a:solidFill>
                  <a:schemeClr val="bg1"/>
                </a:solidFill>
                <a:latin typeface="Epilogue" charset="0"/>
              </a:rPr>
              <a:t>Power-Saving Mode (Green Dashed Line):</a:t>
            </a:r>
          </a:p>
          <a:p>
            <a:pPr algn="just"/>
            <a:r>
              <a:rPr lang="en-US" sz="1400" b="1" dirty="0" smtClean="0">
                <a:solidFill>
                  <a:schemeClr val="bg1"/>
                </a:solidFill>
                <a:latin typeface="Epilogue" charset="0"/>
              </a:rPr>
              <a:t>    In this mode, the battery drains more slowly compared to the regular mode, losing around               5% each hour. After 10 hours, the battery still retains 50% of its charge.</a:t>
            </a:r>
            <a:endParaRPr lang="en-US" sz="1400" b="1" dirty="0">
              <a:solidFill>
                <a:schemeClr val="bg1"/>
              </a:solidFill>
              <a:latin typeface="Epilogue" charset="0"/>
            </a:endParaRPr>
          </a:p>
        </p:txBody>
      </p:sp>
      <p:sp>
        <p:nvSpPr>
          <p:cNvPr id="22" name="TextBox 21"/>
          <p:cNvSpPr txBox="1"/>
          <p:nvPr/>
        </p:nvSpPr>
        <p:spPr>
          <a:xfrm>
            <a:off x="12743228" y="7986210"/>
            <a:ext cx="817123" cy="246221"/>
          </a:xfrm>
          <a:prstGeom prst="rect">
            <a:avLst/>
          </a:prstGeom>
          <a:noFill/>
        </p:spPr>
        <p:txBody>
          <a:bodyPr wrap="square" rtlCol="0">
            <a:spAutoFit/>
          </a:bodyPr>
          <a:lstStyle/>
          <a:p>
            <a:r>
              <a:rPr lang="en-IN" sz="1000" dirty="0" smtClean="0"/>
              <a:t>Graph 1.3</a:t>
            </a:r>
            <a:endParaRPr lang="en-US" sz="1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2285</TotalTime>
  <Words>2567</Words>
  <Application>Microsoft Office PowerPoint</Application>
  <PresentationFormat>Custom</PresentationFormat>
  <Paragraphs>298</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Fraunces</vt:lpstr>
      <vt:lpstr>Calibri</vt:lpstr>
      <vt:lpstr>Times New Roman</vt:lpstr>
      <vt:lpstr>Epilogue</vt:lpstr>
      <vt:lpstr>Wingdings</vt:lpstr>
      <vt:lpstr>Courier New</vt:lpstr>
      <vt:lpstr>Roboto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VIKAS NAYAKAR</cp:lastModifiedBy>
  <cp:revision>76</cp:revision>
  <dcterms:created xsi:type="dcterms:W3CDTF">2024-09-24T15:49:40Z</dcterms:created>
  <dcterms:modified xsi:type="dcterms:W3CDTF">2024-10-18T15:59:37Z</dcterms:modified>
</cp:coreProperties>
</file>